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760" r:id="rId3"/>
    <p:sldId id="762" r:id="rId4"/>
    <p:sldId id="837" r:id="rId5"/>
    <p:sldId id="838" r:id="rId6"/>
    <p:sldId id="839" r:id="rId7"/>
    <p:sldId id="840" r:id="rId8"/>
    <p:sldId id="841" r:id="rId9"/>
    <p:sldId id="842" r:id="rId10"/>
    <p:sldId id="843" r:id="rId11"/>
    <p:sldId id="844" r:id="rId12"/>
    <p:sldId id="845" r:id="rId13"/>
    <p:sldId id="852" r:id="rId14"/>
    <p:sldId id="851" r:id="rId15"/>
    <p:sldId id="853" r:id="rId16"/>
    <p:sldId id="855" r:id="rId17"/>
    <p:sldId id="854" r:id="rId18"/>
    <p:sldId id="856" r:id="rId19"/>
    <p:sldId id="857" r:id="rId20"/>
    <p:sldId id="858" r:id="rId21"/>
    <p:sldId id="859" r:id="rId22"/>
    <p:sldId id="861" r:id="rId23"/>
    <p:sldId id="862" r:id="rId24"/>
    <p:sldId id="863" r:id="rId25"/>
    <p:sldId id="864" r:id="rId26"/>
    <p:sldId id="860" r:id="rId27"/>
    <p:sldId id="865" r:id="rId28"/>
    <p:sldId id="866" r:id="rId29"/>
    <p:sldId id="868" r:id="rId30"/>
    <p:sldId id="867" r:id="rId31"/>
    <p:sldId id="869" r:id="rId32"/>
    <p:sldId id="870" r:id="rId33"/>
    <p:sldId id="871" r:id="rId34"/>
    <p:sldId id="872" r:id="rId35"/>
    <p:sldId id="873" r:id="rId36"/>
    <p:sldId id="874" r:id="rId37"/>
    <p:sldId id="875" r:id="rId38"/>
    <p:sldId id="877" r:id="rId39"/>
    <p:sldId id="878" r:id="rId40"/>
    <p:sldId id="879" r:id="rId41"/>
    <p:sldId id="880" r:id="rId42"/>
    <p:sldId id="881" r:id="rId43"/>
    <p:sldId id="882" r:id="rId44"/>
    <p:sldId id="884" r:id="rId45"/>
    <p:sldId id="883" r:id="rId46"/>
    <p:sldId id="876" r:id="rId47"/>
    <p:sldId id="885" r:id="rId48"/>
    <p:sldId id="886" r:id="rId49"/>
    <p:sldId id="887" r:id="rId50"/>
    <p:sldId id="888" r:id="rId51"/>
    <p:sldId id="891" r:id="rId52"/>
    <p:sldId id="889" r:id="rId53"/>
    <p:sldId id="892" r:id="rId54"/>
    <p:sldId id="893" r:id="rId55"/>
    <p:sldId id="894" r:id="rId56"/>
    <p:sldId id="895" r:id="rId57"/>
    <p:sldId id="896" r:id="rId58"/>
    <p:sldId id="897" r:id="rId59"/>
    <p:sldId id="898" r:id="rId60"/>
    <p:sldId id="899" r:id="rId61"/>
    <p:sldId id="900" r:id="rId62"/>
    <p:sldId id="901" r:id="rId63"/>
    <p:sldId id="902" r:id="rId64"/>
    <p:sldId id="903" r:id="rId65"/>
    <p:sldId id="904" r:id="rId66"/>
    <p:sldId id="905" r:id="rId67"/>
    <p:sldId id="906" r:id="rId68"/>
    <p:sldId id="907" r:id="rId69"/>
    <p:sldId id="908" r:id="rId70"/>
    <p:sldId id="909" r:id="rId71"/>
    <p:sldId id="910" r:id="rId72"/>
    <p:sldId id="911" r:id="rId73"/>
    <p:sldId id="912" r:id="rId74"/>
    <p:sldId id="913" r:id="rId75"/>
    <p:sldId id="914" r:id="rId76"/>
    <p:sldId id="915" r:id="rId77"/>
    <p:sldId id="916" r:id="rId78"/>
    <p:sldId id="917" r:id="rId79"/>
    <p:sldId id="918" r:id="rId80"/>
    <p:sldId id="919" r:id="rId81"/>
    <p:sldId id="920" r:id="rId82"/>
    <p:sldId id="921" r:id="rId83"/>
    <p:sldId id="922" r:id="rId84"/>
    <p:sldId id="925" r:id="rId85"/>
    <p:sldId id="923" r:id="rId86"/>
    <p:sldId id="924" r:id="rId87"/>
    <p:sldId id="926" r:id="rId88"/>
    <p:sldId id="927" r:id="rId89"/>
    <p:sldId id="931" r:id="rId90"/>
    <p:sldId id="928" r:id="rId91"/>
    <p:sldId id="929" r:id="rId92"/>
    <p:sldId id="930" r:id="rId93"/>
    <p:sldId id="932" r:id="rId94"/>
    <p:sldId id="933" r:id="rId95"/>
    <p:sldId id="934" r:id="rId96"/>
    <p:sldId id="935" r:id="rId97"/>
    <p:sldId id="836" r:id="rId98"/>
    <p:sldId id="798" r:id="rId9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B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77" autoAdjust="0"/>
    <p:restoredTop sz="94660"/>
  </p:normalViewPr>
  <p:slideViewPr>
    <p:cSldViewPr snapToGrid="0">
      <p:cViewPr varScale="1">
        <p:scale>
          <a:sx n="77" d="100"/>
          <a:sy n="77" d="100"/>
        </p:scale>
        <p:origin x="23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Relationship Id="rId4" Type="http://schemas.openxmlformats.org/officeDocument/2006/relationships/image" Target="../media/image9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Relationship Id="rId4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123B46-A4E7-412F-8805-D62CF229935E}" type="doc">
      <dgm:prSet loTypeId="urn:microsoft.com/office/officeart/2005/8/layout/hList7#1" loCatId="process" qsTypeId="urn:microsoft.com/office/officeart/2005/8/quickstyle/simple5#2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B8F4CCC3-EDCE-45A2-AACB-D94CB5C77F21}">
      <dgm:prSet/>
      <dgm:spPr>
        <a:xfrm>
          <a:off x="2138" y="0"/>
          <a:ext cx="2241407" cy="3482157"/>
        </a:xfrm>
        <a:prstGeom prst="roundRect">
          <a:avLst>
            <a:gd name="adj" fmla="val 10000"/>
          </a:avLst>
        </a:prstGeom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gm:spPr>
      <dgm:t>
        <a:bodyPr/>
        <a:lstStyle/>
        <a:p>
          <a:pPr rtl="0">
            <a:buNone/>
          </a:pPr>
          <a:r>
            <a:rPr lang="en-US" altLang="en-US" b="1">
              <a:latin typeface="Arial"/>
              <a:ea typeface="宋体"/>
              <a:cs typeface="+mn-cs"/>
            </a:rPr>
            <a:t>Tableau</a:t>
          </a:r>
          <a:r>
            <a:rPr lang="zh-CN" altLang="en-US" b="1">
              <a:latin typeface="Arial"/>
              <a:ea typeface="宋体"/>
              <a:cs typeface="+mn-cs"/>
            </a:rPr>
            <a:t>概述</a:t>
          </a:r>
          <a:endParaRPr lang="zh-CN" altLang="en-US" b="1" dirty="0">
            <a:latin typeface="Arial"/>
            <a:ea typeface="宋体"/>
            <a:cs typeface="+mn-cs"/>
          </a:endParaRPr>
        </a:p>
      </dgm:t>
    </dgm:pt>
    <dgm:pt modelId="{4E7BD9F4-04C5-4034-8D5E-09B49FCA7F97}" type="parTrans" cxnId="{100BED2B-AA5A-4B94-AF0C-39A3A485308E}">
      <dgm:prSet/>
      <dgm:spPr/>
      <dgm:t>
        <a:bodyPr/>
        <a:lstStyle/>
        <a:p>
          <a:endParaRPr lang="zh-CN" altLang="en-US" b="1"/>
        </a:p>
      </dgm:t>
    </dgm:pt>
    <dgm:pt modelId="{B60928DA-64BB-437F-9723-452D5ECF4319}" type="sibTrans" cxnId="{100BED2B-AA5A-4B94-AF0C-39A3A485308E}">
      <dgm:prSet/>
      <dgm:spPr/>
      <dgm:t>
        <a:bodyPr/>
        <a:lstStyle/>
        <a:p>
          <a:endParaRPr lang="zh-CN" altLang="en-US" b="1"/>
        </a:p>
      </dgm:t>
    </dgm:pt>
    <dgm:pt modelId="{24602B6A-AC06-4344-83E9-1F8605A09467}">
      <dgm:prSet/>
      <dgm:spPr>
        <a:xfrm>
          <a:off x="2310787" y="0"/>
          <a:ext cx="2241407" cy="3482157"/>
        </a:xfrm>
        <a:prstGeom prst="roundRect">
          <a:avLst>
            <a:gd name="adj" fmla="val 10000"/>
          </a:avLst>
        </a:prstGeom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gm:spPr>
      <dgm:t>
        <a:bodyPr/>
        <a:lstStyle/>
        <a:p>
          <a:pPr rtl="0">
            <a:buNone/>
          </a:pPr>
          <a:r>
            <a:rPr lang="en-US" altLang="en-US" b="1">
              <a:latin typeface="Arial"/>
              <a:ea typeface="宋体"/>
              <a:cs typeface="+mn-cs"/>
            </a:rPr>
            <a:t>Tableau</a:t>
          </a:r>
          <a:r>
            <a:rPr lang="zh-CN" altLang="en-US" b="1">
              <a:latin typeface="Arial"/>
              <a:ea typeface="宋体"/>
              <a:cs typeface="+mn-cs"/>
            </a:rPr>
            <a:t>术语</a:t>
          </a:r>
          <a:endParaRPr lang="zh-CN" altLang="en-US" b="1" dirty="0">
            <a:latin typeface="Arial"/>
            <a:ea typeface="宋体"/>
            <a:cs typeface="+mn-cs"/>
          </a:endParaRPr>
        </a:p>
      </dgm:t>
    </dgm:pt>
    <dgm:pt modelId="{F43C8191-8047-410C-BE6A-2F758AC79B0B}" type="parTrans" cxnId="{3DFC580F-48F8-46AA-B6EF-60D8E9A8218E}">
      <dgm:prSet/>
      <dgm:spPr/>
      <dgm:t>
        <a:bodyPr/>
        <a:lstStyle/>
        <a:p>
          <a:endParaRPr lang="zh-CN" altLang="en-US" b="1"/>
        </a:p>
      </dgm:t>
    </dgm:pt>
    <dgm:pt modelId="{FC74D54C-149E-4785-A2C2-F1D89EED4EFE}" type="sibTrans" cxnId="{3DFC580F-48F8-46AA-B6EF-60D8E9A8218E}">
      <dgm:prSet/>
      <dgm:spPr/>
      <dgm:t>
        <a:bodyPr/>
        <a:lstStyle/>
        <a:p>
          <a:endParaRPr lang="zh-CN" altLang="en-US" b="1"/>
        </a:p>
      </dgm:t>
    </dgm:pt>
    <dgm:pt modelId="{C02A8D88-2E72-4B1C-B97A-CFFA5B86078A}">
      <dgm:prSet/>
      <dgm:spPr>
        <a:xfrm>
          <a:off x="4619437" y="0"/>
          <a:ext cx="2241407" cy="3482157"/>
        </a:xfrm>
        <a:prstGeom prst="roundRect">
          <a:avLst>
            <a:gd name="adj" fmla="val 10000"/>
          </a:avLst>
        </a:prstGeom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gm:spPr>
      <dgm:t>
        <a:bodyPr/>
        <a:lstStyle/>
        <a:p>
          <a:pPr rtl="0">
            <a:buNone/>
          </a:pPr>
          <a:r>
            <a:rPr lang="en-US" altLang="en-US" b="1">
              <a:latin typeface="Arial"/>
              <a:ea typeface="宋体"/>
              <a:cs typeface="+mn-cs"/>
            </a:rPr>
            <a:t>Tableau</a:t>
          </a:r>
          <a:r>
            <a:rPr lang="zh-CN" altLang="en-US" b="1">
              <a:latin typeface="Arial"/>
              <a:ea typeface="宋体"/>
              <a:cs typeface="+mn-cs"/>
            </a:rPr>
            <a:t>操作</a:t>
          </a:r>
          <a:endParaRPr lang="zh-CN" altLang="en-US" b="1" dirty="0">
            <a:latin typeface="Arial"/>
            <a:ea typeface="宋体"/>
            <a:cs typeface="+mn-cs"/>
          </a:endParaRPr>
        </a:p>
      </dgm:t>
    </dgm:pt>
    <dgm:pt modelId="{F0CFABDF-4211-4092-A46E-ABE883890C9E}" type="parTrans" cxnId="{F5D08E6E-86CD-4140-B7DB-7AB69FC86587}">
      <dgm:prSet/>
      <dgm:spPr/>
      <dgm:t>
        <a:bodyPr/>
        <a:lstStyle/>
        <a:p>
          <a:endParaRPr lang="zh-CN" altLang="en-US" b="1"/>
        </a:p>
      </dgm:t>
    </dgm:pt>
    <dgm:pt modelId="{D26AA930-5685-43E9-B85A-4486C14F0660}" type="sibTrans" cxnId="{F5D08E6E-86CD-4140-B7DB-7AB69FC86587}">
      <dgm:prSet/>
      <dgm:spPr/>
      <dgm:t>
        <a:bodyPr/>
        <a:lstStyle/>
        <a:p>
          <a:endParaRPr lang="zh-CN" altLang="en-US" b="1"/>
        </a:p>
      </dgm:t>
    </dgm:pt>
    <dgm:pt modelId="{F9C1C32C-6080-4E0F-9DFD-3B715888AD5A}">
      <dgm:prSet/>
      <dgm:spPr>
        <a:xfrm>
          <a:off x="6928086" y="0"/>
          <a:ext cx="2241407" cy="3482157"/>
        </a:xfrm>
        <a:prstGeom prst="roundRect">
          <a:avLst>
            <a:gd name="adj" fmla="val 10000"/>
          </a:avLst>
        </a:prstGeom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gm:spPr>
      <dgm:t>
        <a:bodyPr/>
        <a:lstStyle/>
        <a:p>
          <a:pPr rtl="0">
            <a:buNone/>
          </a:pPr>
          <a:r>
            <a:rPr lang="en-US" altLang="en-US" b="1">
              <a:latin typeface="Arial"/>
              <a:ea typeface="宋体"/>
              <a:cs typeface="+mn-cs"/>
            </a:rPr>
            <a:t>Tableau</a:t>
          </a:r>
          <a:r>
            <a:rPr lang="zh-CN" altLang="en-US" b="1">
              <a:latin typeface="Arial"/>
              <a:ea typeface="宋体"/>
              <a:cs typeface="+mn-cs"/>
            </a:rPr>
            <a:t>故事化</a:t>
          </a:r>
          <a:endParaRPr lang="zh-CN" altLang="en-US" b="1" dirty="0">
            <a:latin typeface="Arial"/>
            <a:ea typeface="宋体"/>
            <a:cs typeface="+mn-cs"/>
          </a:endParaRPr>
        </a:p>
      </dgm:t>
    </dgm:pt>
    <dgm:pt modelId="{6D4F4CFE-BFF9-46EC-8F6A-0AA2EDE1F0FD}" type="parTrans" cxnId="{9F815B32-1ED5-4084-9132-BDE9A6D61BAE}">
      <dgm:prSet/>
      <dgm:spPr/>
      <dgm:t>
        <a:bodyPr/>
        <a:lstStyle/>
        <a:p>
          <a:endParaRPr lang="zh-CN" altLang="en-US" b="1"/>
        </a:p>
      </dgm:t>
    </dgm:pt>
    <dgm:pt modelId="{2069C66A-C835-44EF-8DA4-35D6B4A7B50D}" type="sibTrans" cxnId="{9F815B32-1ED5-4084-9132-BDE9A6D61BAE}">
      <dgm:prSet/>
      <dgm:spPr/>
      <dgm:t>
        <a:bodyPr/>
        <a:lstStyle/>
        <a:p>
          <a:endParaRPr lang="zh-CN" altLang="en-US" b="1"/>
        </a:p>
      </dgm:t>
    </dgm:pt>
    <dgm:pt modelId="{74339818-45A4-474A-BC60-5B008696BCD9}">
      <dgm:prSet/>
      <dgm:spPr>
        <a:xfrm>
          <a:off x="2138" y="0"/>
          <a:ext cx="2241407" cy="3482157"/>
        </a:xfrm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gm:spPr>
      <dgm:t>
        <a:bodyPr/>
        <a:lstStyle/>
        <a:p>
          <a:pPr rtl="0">
            <a:buNone/>
          </a:pPr>
          <a:r>
            <a:rPr lang="en-US" altLang="en-US" b="1">
              <a:latin typeface="Arial"/>
              <a:ea typeface="宋体"/>
              <a:cs typeface="+mn-cs"/>
            </a:rPr>
            <a:t>Tableau</a:t>
          </a:r>
          <a:r>
            <a:rPr lang="zh-CN" altLang="en-US" b="1">
              <a:latin typeface="Arial"/>
              <a:ea typeface="宋体"/>
              <a:cs typeface="+mn-cs"/>
            </a:rPr>
            <a:t>安装</a:t>
          </a:r>
          <a:endParaRPr lang="zh-CN" altLang="en-US" b="1" dirty="0">
            <a:latin typeface="Arial"/>
            <a:ea typeface="宋体"/>
            <a:cs typeface="+mn-cs"/>
          </a:endParaRPr>
        </a:p>
      </dgm:t>
    </dgm:pt>
    <dgm:pt modelId="{7EE77A58-9066-48B0-93CA-743A726C890C}" type="parTrans" cxnId="{D6E25CFE-DFE7-459C-99BC-4177E7BE979A}">
      <dgm:prSet/>
      <dgm:spPr/>
      <dgm:t>
        <a:bodyPr/>
        <a:lstStyle/>
        <a:p>
          <a:endParaRPr lang="zh-CN" altLang="en-US"/>
        </a:p>
      </dgm:t>
    </dgm:pt>
    <dgm:pt modelId="{C3D41C31-FD8F-4123-A25D-7BC13569D18C}" type="sibTrans" cxnId="{D6E25CFE-DFE7-459C-99BC-4177E7BE979A}">
      <dgm:prSet/>
      <dgm:spPr/>
      <dgm:t>
        <a:bodyPr/>
        <a:lstStyle/>
        <a:p>
          <a:endParaRPr lang="zh-CN" altLang="en-US"/>
        </a:p>
      </dgm:t>
    </dgm:pt>
    <dgm:pt modelId="{A64CC2EB-0EC3-428C-8B7B-4E3590A4ECF2}">
      <dgm:prSet/>
      <dgm:spPr>
        <a:xfrm>
          <a:off x="2138" y="0"/>
          <a:ext cx="2241407" cy="3482157"/>
        </a:xfrm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gm:spPr>
      <dgm:t>
        <a:bodyPr/>
        <a:lstStyle/>
        <a:p>
          <a:pPr rtl="0">
            <a:buNone/>
          </a:pPr>
          <a:r>
            <a:rPr lang="en-US" altLang="en-US" b="1">
              <a:latin typeface="Arial"/>
              <a:ea typeface="宋体"/>
              <a:cs typeface="+mn-cs"/>
            </a:rPr>
            <a:t>Tableau</a:t>
          </a:r>
          <a:r>
            <a:rPr lang="zh-CN" altLang="en-US" b="1">
              <a:latin typeface="Arial"/>
              <a:ea typeface="宋体"/>
              <a:cs typeface="+mn-cs"/>
            </a:rPr>
            <a:t>界面</a:t>
          </a:r>
          <a:endParaRPr lang="zh-CN" altLang="en-US" b="1" dirty="0">
            <a:latin typeface="Arial"/>
            <a:ea typeface="宋体"/>
            <a:cs typeface="+mn-cs"/>
          </a:endParaRPr>
        </a:p>
      </dgm:t>
    </dgm:pt>
    <dgm:pt modelId="{9B9D5EAD-A660-465C-AAD6-0611102D02C1}" type="parTrans" cxnId="{0D4C237F-923A-40F4-9FF2-1EA26305EB61}">
      <dgm:prSet/>
      <dgm:spPr/>
      <dgm:t>
        <a:bodyPr/>
        <a:lstStyle/>
        <a:p>
          <a:endParaRPr lang="zh-CN" altLang="en-US"/>
        </a:p>
      </dgm:t>
    </dgm:pt>
    <dgm:pt modelId="{1DDB8026-F56C-4B1A-A555-67D6F8EB78FD}" type="sibTrans" cxnId="{0D4C237F-923A-40F4-9FF2-1EA26305EB61}">
      <dgm:prSet/>
      <dgm:spPr/>
      <dgm:t>
        <a:bodyPr/>
        <a:lstStyle/>
        <a:p>
          <a:endParaRPr lang="zh-CN" altLang="en-US"/>
        </a:p>
      </dgm:t>
    </dgm:pt>
    <dgm:pt modelId="{0B1FD1FA-18F5-46C5-AFA3-A9F071D3EF47}">
      <dgm:prSet/>
      <dgm:spPr>
        <a:xfrm>
          <a:off x="2310787" y="0"/>
          <a:ext cx="2241407" cy="3482157"/>
        </a:xfrm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gm:spPr>
      <dgm:t>
        <a:bodyPr/>
        <a:lstStyle/>
        <a:p>
          <a:pPr rtl="0">
            <a:buNone/>
          </a:pPr>
          <a:r>
            <a:rPr lang="en-US" altLang="en-US" b="1">
              <a:latin typeface="Arial"/>
              <a:ea typeface="宋体"/>
              <a:cs typeface="+mn-cs"/>
            </a:rPr>
            <a:t>Tableau</a:t>
          </a:r>
          <a:r>
            <a:rPr lang="zh-CN" altLang="en-US" b="1">
              <a:latin typeface="Arial"/>
              <a:ea typeface="宋体"/>
              <a:cs typeface="+mn-cs"/>
            </a:rPr>
            <a:t>关键技术</a:t>
          </a:r>
          <a:endParaRPr lang="zh-CN" altLang="en-US" b="1" dirty="0">
            <a:latin typeface="Arial"/>
            <a:ea typeface="宋体"/>
            <a:cs typeface="+mn-cs"/>
          </a:endParaRPr>
        </a:p>
      </dgm:t>
    </dgm:pt>
    <dgm:pt modelId="{55782BA8-6869-4853-BCE5-32B6173A5383}" type="parTrans" cxnId="{FA1D6E8F-597A-4083-A834-D6348A7FB84F}">
      <dgm:prSet/>
      <dgm:spPr/>
      <dgm:t>
        <a:bodyPr/>
        <a:lstStyle/>
        <a:p>
          <a:endParaRPr lang="zh-CN" altLang="en-US"/>
        </a:p>
      </dgm:t>
    </dgm:pt>
    <dgm:pt modelId="{9EA8B067-0154-4655-B2D2-536017A64F10}" type="sibTrans" cxnId="{FA1D6E8F-597A-4083-A834-D6348A7FB84F}">
      <dgm:prSet/>
      <dgm:spPr/>
      <dgm:t>
        <a:bodyPr/>
        <a:lstStyle/>
        <a:p>
          <a:endParaRPr lang="zh-CN" altLang="en-US"/>
        </a:p>
      </dgm:t>
    </dgm:pt>
    <dgm:pt modelId="{8B0CD4C3-770B-4C36-B583-58244FB3BD6C}" type="pres">
      <dgm:prSet presAssocID="{77123B46-A4E7-412F-8805-D62CF229935E}" presName="Name0" presStyleCnt="0">
        <dgm:presLayoutVars>
          <dgm:dir/>
          <dgm:resizeHandles val="exact"/>
        </dgm:presLayoutVars>
      </dgm:prSet>
      <dgm:spPr/>
    </dgm:pt>
    <dgm:pt modelId="{D83DDF26-F72B-4630-BEBC-5198B5124E96}" type="pres">
      <dgm:prSet presAssocID="{77123B46-A4E7-412F-8805-D62CF229935E}" presName="fgShape" presStyleLbl="fgShp" presStyleIdx="0" presStyleCnt="1"/>
      <dgm:spPr>
        <a:xfrm>
          <a:off x="366865" y="2785725"/>
          <a:ext cx="8437901" cy="522323"/>
        </a:xfrm>
        <a:prstGeom prst="leftRightArrow">
          <a:avLst/>
        </a:prstGeom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gm:spPr>
    </dgm:pt>
    <dgm:pt modelId="{8A41CF35-BD96-4879-9C14-248F34E5A987}" type="pres">
      <dgm:prSet presAssocID="{77123B46-A4E7-412F-8805-D62CF229935E}" presName="linComp" presStyleCnt="0"/>
      <dgm:spPr/>
    </dgm:pt>
    <dgm:pt modelId="{F9A6BF00-DE9E-41D9-86F5-3EC2BA04D5EE}" type="pres">
      <dgm:prSet presAssocID="{B8F4CCC3-EDCE-45A2-AACB-D94CB5C77F21}" presName="compNode" presStyleCnt="0"/>
      <dgm:spPr/>
    </dgm:pt>
    <dgm:pt modelId="{C5C8A3DA-539C-4E3C-AE8C-CCF2A38CCE3F}" type="pres">
      <dgm:prSet presAssocID="{B8F4CCC3-EDCE-45A2-AACB-D94CB5C77F21}" presName="bkgdShape" presStyleLbl="node1" presStyleIdx="0" presStyleCnt="7"/>
      <dgm:spPr/>
    </dgm:pt>
    <dgm:pt modelId="{2E632D04-0E4D-4AD1-8FA2-0023591FB85B}" type="pres">
      <dgm:prSet presAssocID="{B8F4CCC3-EDCE-45A2-AACB-D94CB5C77F21}" presName="nodeTx" presStyleLbl="node1" presStyleIdx="0" presStyleCnt="7">
        <dgm:presLayoutVars>
          <dgm:bulletEnabled val="1"/>
        </dgm:presLayoutVars>
      </dgm:prSet>
      <dgm:spPr/>
    </dgm:pt>
    <dgm:pt modelId="{226FFF12-6DF8-40BD-9A39-87226C5BC830}" type="pres">
      <dgm:prSet presAssocID="{B8F4CCC3-EDCE-45A2-AACB-D94CB5C77F21}" presName="invisiNode" presStyleLbl="node1" presStyleIdx="0" presStyleCnt="7"/>
      <dgm:spPr/>
    </dgm:pt>
    <dgm:pt modelId="{DDD7E12D-F1FB-4FB8-91DA-AB80413C3B70}" type="pres">
      <dgm:prSet presAssocID="{B8F4CCC3-EDCE-45A2-AACB-D94CB5C77F21}" presName="imagNode" presStyleLbl="fgImgPlace1" presStyleIdx="0" presStyleCnt="7"/>
      <dgm:spPr>
        <a:xfrm>
          <a:off x="543062" y="208929"/>
          <a:ext cx="1159558" cy="115955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gm:spPr>
    </dgm:pt>
    <dgm:pt modelId="{056F7EDD-0662-4839-AA06-96E1D6919294}" type="pres">
      <dgm:prSet presAssocID="{B60928DA-64BB-437F-9723-452D5ECF4319}" presName="sibTrans" presStyleLbl="sibTrans2D1" presStyleIdx="0" presStyleCnt="0"/>
      <dgm:spPr/>
    </dgm:pt>
    <dgm:pt modelId="{356FAE7C-C7FE-4DDF-BB9A-D47A900973FD}" type="pres">
      <dgm:prSet presAssocID="{74339818-45A4-474A-BC60-5B008696BCD9}" presName="compNode" presStyleCnt="0"/>
      <dgm:spPr/>
    </dgm:pt>
    <dgm:pt modelId="{6BA7B4CB-D60E-4C4A-B485-0BBA55136FD6}" type="pres">
      <dgm:prSet presAssocID="{74339818-45A4-474A-BC60-5B008696BCD9}" presName="bkgdShape" presStyleLbl="node1" presStyleIdx="1" presStyleCnt="7"/>
      <dgm:spPr>
        <a:prstGeom prst="roundRect">
          <a:avLst>
            <a:gd name="adj" fmla="val 10000"/>
          </a:avLst>
        </a:prstGeom>
      </dgm:spPr>
    </dgm:pt>
    <dgm:pt modelId="{37C8BDC3-0227-47FE-9983-8098ADF44BDD}" type="pres">
      <dgm:prSet presAssocID="{74339818-45A4-474A-BC60-5B008696BCD9}" presName="nodeTx" presStyleLbl="node1" presStyleIdx="1" presStyleCnt="7">
        <dgm:presLayoutVars>
          <dgm:bulletEnabled val="1"/>
        </dgm:presLayoutVars>
      </dgm:prSet>
      <dgm:spPr/>
    </dgm:pt>
    <dgm:pt modelId="{7DEEB265-F5F8-434A-AF97-223984A44ABB}" type="pres">
      <dgm:prSet presAssocID="{74339818-45A4-474A-BC60-5B008696BCD9}" presName="invisiNode" presStyleLbl="node1" presStyleIdx="1" presStyleCnt="7"/>
      <dgm:spPr/>
    </dgm:pt>
    <dgm:pt modelId="{485E80BD-D572-4BA4-9DE9-33A6AFB4B48B}" type="pres">
      <dgm:prSet presAssocID="{74339818-45A4-474A-BC60-5B008696BCD9}" presName="imagNode" presStyleLbl="fgImgPlace1" presStyleIdx="1" presStyleCnt="7"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  <dgm:pt modelId="{78A27FE2-79D0-4A9E-8C08-D19BF0376F50}" type="pres">
      <dgm:prSet presAssocID="{C3D41C31-FD8F-4123-A25D-7BC13569D18C}" presName="sibTrans" presStyleLbl="sibTrans2D1" presStyleIdx="0" presStyleCnt="0"/>
      <dgm:spPr/>
    </dgm:pt>
    <dgm:pt modelId="{748521A9-73C1-443C-85AA-0BE7A956511B}" type="pres">
      <dgm:prSet presAssocID="{A64CC2EB-0EC3-428C-8B7B-4E3590A4ECF2}" presName="compNode" presStyleCnt="0"/>
      <dgm:spPr/>
    </dgm:pt>
    <dgm:pt modelId="{A9152BFB-0CAD-43DC-8729-C49D09F9BA66}" type="pres">
      <dgm:prSet presAssocID="{A64CC2EB-0EC3-428C-8B7B-4E3590A4ECF2}" presName="bkgdShape" presStyleLbl="node1" presStyleIdx="2" presStyleCnt="7"/>
      <dgm:spPr>
        <a:prstGeom prst="roundRect">
          <a:avLst>
            <a:gd name="adj" fmla="val 10000"/>
          </a:avLst>
        </a:prstGeom>
      </dgm:spPr>
    </dgm:pt>
    <dgm:pt modelId="{DFAFB7D3-0F78-4536-AC8D-2116DF1479B3}" type="pres">
      <dgm:prSet presAssocID="{A64CC2EB-0EC3-428C-8B7B-4E3590A4ECF2}" presName="nodeTx" presStyleLbl="node1" presStyleIdx="2" presStyleCnt="7">
        <dgm:presLayoutVars>
          <dgm:bulletEnabled val="1"/>
        </dgm:presLayoutVars>
      </dgm:prSet>
      <dgm:spPr/>
    </dgm:pt>
    <dgm:pt modelId="{AC683AF1-83E0-42B4-8DDC-837557E1489C}" type="pres">
      <dgm:prSet presAssocID="{A64CC2EB-0EC3-428C-8B7B-4E3590A4ECF2}" presName="invisiNode" presStyleLbl="node1" presStyleIdx="2" presStyleCnt="7"/>
      <dgm:spPr/>
    </dgm:pt>
    <dgm:pt modelId="{E196B7A3-BA59-434F-A7CD-106E7B81410A}" type="pres">
      <dgm:prSet presAssocID="{A64CC2EB-0EC3-428C-8B7B-4E3590A4ECF2}" presName="imagNode" presStyleLbl="fgImgPlace1" presStyleIdx="2" presStyleCnt="7"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  <dgm:pt modelId="{E8F135D8-357C-4F2B-921F-87FC47C90876}" type="pres">
      <dgm:prSet presAssocID="{1DDB8026-F56C-4B1A-A555-67D6F8EB78FD}" presName="sibTrans" presStyleLbl="sibTrans2D1" presStyleIdx="0" presStyleCnt="0"/>
      <dgm:spPr/>
    </dgm:pt>
    <dgm:pt modelId="{A55F84D2-BA57-4A03-BA10-56551A445C17}" type="pres">
      <dgm:prSet presAssocID="{24602B6A-AC06-4344-83E9-1F8605A09467}" presName="compNode" presStyleCnt="0"/>
      <dgm:spPr/>
    </dgm:pt>
    <dgm:pt modelId="{DA59F893-5610-4FF2-AEA6-78093C427B00}" type="pres">
      <dgm:prSet presAssocID="{24602B6A-AC06-4344-83E9-1F8605A09467}" presName="bkgdShape" presStyleLbl="node1" presStyleIdx="3" presStyleCnt="7"/>
      <dgm:spPr/>
    </dgm:pt>
    <dgm:pt modelId="{232D0081-61DB-4D5A-8031-F25F501CAF2F}" type="pres">
      <dgm:prSet presAssocID="{24602B6A-AC06-4344-83E9-1F8605A09467}" presName="nodeTx" presStyleLbl="node1" presStyleIdx="3" presStyleCnt="7">
        <dgm:presLayoutVars>
          <dgm:bulletEnabled val="1"/>
        </dgm:presLayoutVars>
      </dgm:prSet>
      <dgm:spPr/>
    </dgm:pt>
    <dgm:pt modelId="{4C7F43AF-92A0-47D6-8ED0-55D6E4572DF0}" type="pres">
      <dgm:prSet presAssocID="{24602B6A-AC06-4344-83E9-1F8605A09467}" presName="invisiNode" presStyleLbl="node1" presStyleIdx="3" presStyleCnt="7"/>
      <dgm:spPr/>
    </dgm:pt>
    <dgm:pt modelId="{A4DAE783-FE56-4563-AC64-AE86422C5F53}" type="pres">
      <dgm:prSet presAssocID="{24602B6A-AC06-4344-83E9-1F8605A09467}" presName="imagNode" presStyleLbl="fgImgPlace1" presStyleIdx="3" presStyleCnt="7"/>
      <dgm:spPr>
        <a:xfrm>
          <a:off x="2851712" y="208929"/>
          <a:ext cx="1159558" cy="1159558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17000" r="-17000"/>
          </a:stretch>
        </a:blipFill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gm:spPr>
    </dgm:pt>
    <dgm:pt modelId="{E27D06E8-A66C-4241-8DD0-4F907ED7E75B}" type="pres">
      <dgm:prSet presAssocID="{FC74D54C-149E-4785-A2C2-F1D89EED4EFE}" presName="sibTrans" presStyleLbl="sibTrans2D1" presStyleIdx="0" presStyleCnt="0"/>
      <dgm:spPr/>
    </dgm:pt>
    <dgm:pt modelId="{A1366C27-C6B8-49D6-B85E-45B66E54EE8B}" type="pres">
      <dgm:prSet presAssocID="{0B1FD1FA-18F5-46C5-AFA3-A9F071D3EF47}" presName="compNode" presStyleCnt="0"/>
      <dgm:spPr/>
    </dgm:pt>
    <dgm:pt modelId="{E1BD9730-CFA8-48DA-A952-21393A6D88DE}" type="pres">
      <dgm:prSet presAssocID="{0B1FD1FA-18F5-46C5-AFA3-A9F071D3EF47}" presName="bkgdShape" presStyleLbl="node1" presStyleIdx="4" presStyleCnt="7"/>
      <dgm:spPr>
        <a:prstGeom prst="roundRect">
          <a:avLst>
            <a:gd name="adj" fmla="val 10000"/>
          </a:avLst>
        </a:prstGeom>
      </dgm:spPr>
    </dgm:pt>
    <dgm:pt modelId="{86E2EFAB-ACF3-4295-8BE2-F4A908BADE55}" type="pres">
      <dgm:prSet presAssocID="{0B1FD1FA-18F5-46C5-AFA3-A9F071D3EF47}" presName="nodeTx" presStyleLbl="node1" presStyleIdx="4" presStyleCnt="7">
        <dgm:presLayoutVars>
          <dgm:bulletEnabled val="1"/>
        </dgm:presLayoutVars>
      </dgm:prSet>
      <dgm:spPr/>
    </dgm:pt>
    <dgm:pt modelId="{4F0C725B-B23A-4FB4-9CE0-55B4A627F8E0}" type="pres">
      <dgm:prSet presAssocID="{0B1FD1FA-18F5-46C5-AFA3-A9F071D3EF47}" presName="invisiNode" presStyleLbl="node1" presStyleIdx="4" presStyleCnt="7"/>
      <dgm:spPr/>
    </dgm:pt>
    <dgm:pt modelId="{564FFD77-AAB2-4F3F-88D3-89D3471050AB}" type="pres">
      <dgm:prSet presAssocID="{0B1FD1FA-18F5-46C5-AFA3-A9F071D3EF47}" presName="imagNode" presStyleLbl="fgImgPlace1" presStyleIdx="4" presStyleCnt="7"/>
      <dgm:spPr>
        <a:blipFill>
          <a:blip xmlns:r="http://schemas.openxmlformats.org/officeDocument/2006/relationships" r:embed="rId2"/>
          <a:srcRect/>
          <a:stretch>
            <a:fillRect l="-17000" r="-17000"/>
          </a:stretch>
        </a:blipFill>
      </dgm:spPr>
    </dgm:pt>
    <dgm:pt modelId="{1D6E9B21-B4D4-4F6A-AA16-D1C0129178E7}" type="pres">
      <dgm:prSet presAssocID="{9EA8B067-0154-4655-B2D2-536017A64F10}" presName="sibTrans" presStyleLbl="sibTrans2D1" presStyleIdx="0" presStyleCnt="0"/>
      <dgm:spPr/>
    </dgm:pt>
    <dgm:pt modelId="{D1E65AAC-9205-45D8-9357-FEE9F6B7010F}" type="pres">
      <dgm:prSet presAssocID="{C02A8D88-2E72-4B1C-B97A-CFFA5B86078A}" presName="compNode" presStyleCnt="0"/>
      <dgm:spPr/>
    </dgm:pt>
    <dgm:pt modelId="{C3948280-F4D4-42BB-9093-C7B4EFEDE1AB}" type="pres">
      <dgm:prSet presAssocID="{C02A8D88-2E72-4B1C-B97A-CFFA5B86078A}" presName="bkgdShape" presStyleLbl="node1" presStyleIdx="5" presStyleCnt="7"/>
      <dgm:spPr/>
    </dgm:pt>
    <dgm:pt modelId="{ADA4ED7F-617B-4384-8A81-6D05755D9427}" type="pres">
      <dgm:prSet presAssocID="{C02A8D88-2E72-4B1C-B97A-CFFA5B86078A}" presName="nodeTx" presStyleLbl="node1" presStyleIdx="5" presStyleCnt="7">
        <dgm:presLayoutVars>
          <dgm:bulletEnabled val="1"/>
        </dgm:presLayoutVars>
      </dgm:prSet>
      <dgm:spPr/>
    </dgm:pt>
    <dgm:pt modelId="{3313A64A-A956-4E74-9D1F-18ACA5CAA5A2}" type="pres">
      <dgm:prSet presAssocID="{C02A8D88-2E72-4B1C-B97A-CFFA5B86078A}" presName="invisiNode" presStyleLbl="node1" presStyleIdx="5" presStyleCnt="7"/>
      <dgm:spPr/>
    </dgm:pt>
    <dgm:pt modelId="{74F2A69C-0462-4E84-8F17-0BF92A02E079}" type="pres">
      <dgm:prSet presAssocID="{C02A8D88-2E72-4B1C-B97A-CFFA5B86078A}" presName="imagNode" presStyleLbl="fgImgPlace1" presStyleIdx="5" presStyleCnt="7"/>
      <dgm:spPr>
        <a:xfrm>
          <a:off x="5160361" y="208929"/>
          <a:ext cx="1159558" cy="1159558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gm:spPr>
    </dgm:pt>
    <dgm:pt modelId="{C47A0595-70BA-43E7-985A-AFFA0D4418B6}" type="pres">
      <dgm:prSet presAssocID="{D26AA930-5685-43E9-B85A-4486C14F0660}" presName="sibTrans" presStyleLbl="sibTrans2D1" presStyleIdx="0" presStyleCnt="0"/>
      <dgm:spPr/>
    </dgm:pt>
    <dgm:pt modelId="{0E694F35-EB4A-4D33-8F4A-F5C176EA597C}" type="pres">
      <dgm:prSet presAssocID="{F9C1C32C-6080-4E0F-9DFD-3B715888AD5A}" presName="compNode" presStyleCnt="0"/>
      <dgm:spPr/>
    </dgm:pt>
    <dgm:pt modelId="{AF0414BF-B623-49E0-8D2E-E64753E53627}" type="pres">
      <dgm:prSet presAssocID="{F9C1C32C-6080-4E0F-9DFD-3B715888AD5A}" presName="bkgdShape" presStyleLbl="node1" presStyleIdx="6" presStyleCnt="7"/>
      <dgm:spPr/>
    </dgm:pt>
    <dgm:pt modelId="{5D15808B-5C6F-4F7A-9251-627B01911535}" type="pres">
      <dgm:prSet presAssocID="{F9C1C32C-6080-4E0F-9DFD-3B715888AD5A}" presName="nodeTx" presStyleLbl="node1" presStyleIdx="6" presStyleCnt="7">
        <dgm:presLayoutVars>
          <dgm:bulletEnabled val="1"/>
        </dgm:presLayoutVars>
      </dgm:prSet>
      <dgm:spPr/>
    </dgm:pt>
    <dgm:pt modelId="{555C1204-1F60-4419-858C-F55B8D2A5F1C}" type="pres">
      <dgm:prSet presAssocID="{F9C1C32C-6080-4E0F-9DFD-3B715888AD5A}" presName="invisiNode" presStyleLbl="node1" presStyleIdx="6" presStyleCnt="7"/>
      <dgm:spPr/>
    </dgm:pt>
    <dgm:pt modelId="{A257C0E1-4DE2-43C1-8B1C-2D7B2DCD3EEF}" type="pres">
      <dgm:prSet presAssocID="{F9C1C32C-6080-4E0F-9DFD-3B715888AD5A}" presName="imagNode" presStyleLbl="fgImgPlace1" presStyleIdx="6" presStyleCnt="7"/>
      <dgm:spPr>
        <a:xfrm>
          <a:off x="7469010" y="208929"/>
          <a:ext cx="1159558" cy="1159558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gm:spPr>
    </dgm:pt>
  </dgm:ptLst>
  <dgm:cxnLst>
    <dgm:cxn modelId="{D461870B-FF96-4C30-B56B-7068F5A60C3D}" type="presOf" srcId="{9EA8B067-0154-4655-B2D2-536017A64F10}" destId="{1D6E9B21-B4D4-4F6A-AA16-D1C0129178E7}" srcOrd="0" destOrd="0" presId="urn:microsoft.com/office/officeart/2005/8/layout/hList7#1"/>
    <dgm:cxn modelId="{3DFC580F-48F8-46AA-B6EF-60D8E9A8218E}" srcId="{77123B46-A4E7-412F-8805-D62CF229935E}" destId="{24602B6A-AC06-4344-83E9-1F8605A09467}" srcOrd="3" destOrd="0" parTransId="{F43C8191-8047-410C-BE6A-2F758AC79B0B}" sibTransId="{FC74D54C-149E-4785-A2C2-F1D89EED4EFE}"/>
    <dgm:cxn modelId="{19CF1A12-AF64-4E98-B940-C33D45B28E63}" type="presOf" srcId="{F9C1C32C-6080-4E0F-9DFD-3B715888AD5A}" destId="{AF0414BF-B623-49E0-8D2E-E64753E53627}" srcOrd="0" destOrd="0" presId="urn:microsoft.com/office/officeart/2005/8/layout/hList7#1"/>
    <dgm:cxn modelId="{D9CEAE21-2632-486E-939F-255FF4D7FD7E}" type="presOf" srcId="{B60928DA-64BB-437F-9723-452D5ECF4319}" destId="{056F7EDD-0662-4839-AA06-96E1D6919294}" srcOrd="0" destOrd="0" presId="urn:microsoft.com/office/officeart/2005/8/layout/hList7#1"/>
    <dgm:cxn modelId="{100BED2B-AA5A-4B94-AF0C-39A3A485308E}" srcId="{77123B46-A4E7-412F-8805-D62CF229935E}" destId="{B8F4CCC3-EDCE-45A2-AACB-D94CB5C77F21}" srcOrd="0" destOrd="0" parTransId="{4E7BD9F4-04C5-4034-8D5E-09B49FCA7F97}" sibTransId="{B60928DA-64BB-437F-9723-452D5ECF4319}"/>
    <dgm:cxn modelId="{9F815B32-1ED5-4084-9132-BDE9A6D61BAE}" srcId="{77123B46-A4E7-412F-8805-D62CF229935E}" destId="{F9C1C32C-6080-4E0F-9DFD-3B715888AD5A}" srcOrd="6" destOrd="0" parTransId="{6D4F4CFE-BFF9-46EC-8F6A-0AA2EDE1F0FD}" sibTransId="{2069C66A-C835-44EF-8DA4-35D6B4A7B50D}"/>
    <dgm:cxn modelId="{3754B335-88F2-499F-88CE-E0CD56F4229D}" type="presOf" srcId="{C3D41C31-FD8F-4123-A25D-7BC13569D18C}" destId="{78A27FE2-79D0-4A9E-8C08-D19BF0376F50}" srcOrd="0" destOrd="0" presId="urn:microsoft.com/office/officeart/2005/8/layout/hList7#1"/>
    <dgm:cxn modelId="{FF7F3C5B-1D91-4059-97E0-45D3E81EFDBF}" type="presOf" srcId="{74339818-45A4-474A-BC60-5B008696BCD9}" destId="{37C8BDC3-0227-47FE-9983-8098ADF44BDD}" srcOrd="1" destOrd="0" presId="urn:microsoft.com/office/officeart/2005/8/layout/hList7#1"/>
    <dgm:cxn modelId="{50379F5D-136A-47D4-B695-F569150989F0}" type="presOf" srcId="{0B1FD1FA-18F5-46C5-AFA3-A9F071D3EF47}" destId="{E1BD9730-CFA8-48DA-A952-21393A6D88DE}" srcOrd="0" destOrd="0" presId="urn:microsoft.com/office/officeart/2005/8/layout/hList7#1"/>
    <dgm:cxn modelId="{C7573C62-FEEB-456F-9915-3E2410E60D88}" type="presOf" srcId="{C02A8D88-2E72-4B1C-B97A-CFFA5B86078A}" destId="{C3948280-F4D4-42BB-9093-C7B4EFEDE1AB}" srcOrd="0" destOrd="0" presId="urn:microsoft.com/office/officeart/2005/8/layout/hList7#1"/>
    <dgm:cxn modelId="{F5D08E6E-86CD-4140-B7DB-7AB69FC86587}" srcId="{77123B46-A4E7-412F-8805-D62CF229935E}" destId="{C02A8D88-2E72-4B1C-B97A-CFFA5B86078A}" srcOrd="5" destOrd="0" parTransId="{F0CFABDF-4211-4092-A46E-ABE883890C9E}" sibTransId="{D26AA930-5685-43E9-B85A-4486C14F0660}"/>
    <dgm:cxn modelId="{865F2277-2FD7-425C-8C26-5EE4EF683FF2}" type="presOf" srcId="{0B1FD1FA-18F5-46C5-AFA3-A9F071D3EF47}" destId="{86E2EFAB-ACF3-4295-8BE2-F4A908BADE55}" srcOrd="1" destOrd="0" presId="urn:microsoft.com/office/officeart/2005/8/layout/hList7#1"/>
    <dgm:cxn modelId="{AA96647D-D1D4-4BD7-9D83-FC83DA1DE151}" type="presOf" srcId="{77123B46-A4E7-412F-8805-D62CF229935E}" destId="{8B0CD4C3-770B-4C36-B583-58244FB3BD6C}" srcOrd="0" destOrd="0" presId="urn:microsoft.com/office/officeart/2005/8/layout/hList7#1"/>
    <dgm:cxn modelId="{0D4C237F-923A-40F4-9FF2-1EA26305EB61}" srcId="{77123B46-A4E7-412F-8805-D62CF229935E}" destId="{A64CC2EB-0EC3-428C-8B7B-4E3590A4ECF2}" srcOrd="2" destOrd="0" parTransId="{9B9D5EAD-A660-465C-AAD6-0611102D02C1}" sibTransId="{1DDB8026-F56C-4B1A-A555-67D6F8EB78FD}"/>
    <dgm:cxn modelId="{0AD6068A-5094-408C-84F9-E34369F0851E}" type="presOf" srcId="{D26AA930-5685-43E9-B85A-4486C14F0660}" destId="{C47A0595-70BA-43E7-985A-AFFA0D4418B6}" srcOrd="0" destOrd="0" presId="urn:microsoft.com/office/officeart/2005/8/layout/hList7#1"/>
    <dgm:cxn modelId="{4D7BDE8E-6C9D-4F37-AB9C-D09EECC26D8B}" type="presOf" srcId="{A64CC2EB-0EC3-428C-8B7B-4E3590A4ECF2}" destId="{DFAFB7D3-0F78-4536-AC8D-2116DF1479B3}" srcOrd="1" destOrd="0" presId="urn:microsoft.com/office/officeart/2005/8/layout/hList7#1"/>
    <dgm:cxn modelId="{FA1D6E8F-597A-4083-A834-D6348A7FB84F}" srcId="{77123B46-A4E7-412F-8805-D62CF229935E}" destId="{0B1FD1FA-18F5-46C5-AFA3-A9F071D3EF47}" srcOrd="4" destOrd="0" parTransId="{55782BA8-6869-4853-BCE5-32B6173A5383}" sibTransId="{9EA8B067-0154-4655-B2D2-536017A64F10}"/>
    <dgm:cxn modelId="{6DB82590-20EA-4C41-B1B7-38F294B27B33}" type="presOf" srcId="{B8F4CCC3-EDCE-45A2-AACB-D94CB5C77F21}" destId="{2E632D04-0E4D-4AD1-8FA2-0023591FB85B}" srcOrd="1" destOrd="0" presId="urn:microsoft.com/office/officeart/2005/8/layout/hList7#1"/>
    <dgm:cxn modelId="{10E160A2-A721-4424-92CE-0E42EA150E39}" type="presOf" srcId="{B8F4CCC3-EDCE-45A2-AACB-D94CB5C77F21}" destId="{C5C8A3DA-539C-4E3C-AE8C-CCF2A38CCE3F}" srcOrd="0" destOrd="0" presId="urn:microsoft.com/office/officeart/2005/8/layout/hList7#1"/>
    <dgm:cxn modelId="{336A6FAF-7BB5-4F69-88AE-1DDD398D9AAA}" type="presOf" srcId="{F9C1C32C-6080-4E0F-9DFD-3B715888AD5A}" destId="{5D15808B-5C6F-4F7A-9251-627B01911535}" srcOrd="1" destOrd="0" presId="urn:microsoft.com/office/officeart/2005/8/layout/hList7#1"/>
    <dgm:cxn modelId="{5008FABA-EB74-4CC0-AB5C-C53EF7933829}" type="presOf" srcId="{C02A8D88-2E72-4B1C-B97A-CFFA5B86078A}" destId="{ADA4ED7F-617B-4384-8A81-6D05755D9427}" srcOrd="1" destOrd="0" presId="urn:microsoft.com/office/officeart/2005/8/layout/hList7#1"/>
    <dgm:cxn modelId="{A57FD1C4-6493-4291-BE7E-2A6D7AC04D8C}" type="presOf" srcId="{74339818-45A4-474A-BC60-5B008696BCD9}" destId="{6BA7B4CB-D60E-4C4A-B485-0BBA55136FD6}" srcOrd="0" destOrd="0" presId="urn:microsoft.com/office/officeart/2005/8/layout/hList7#1"/>
    <dgm:cxn modelId="{AC0600EA-E2CD-4FA1-98E9-CB6DDE4E893E}" type="presOf" srcId="{A64CC2EB-0EC3-428C-8B7B-4E3590A4ECF2}" destId="{A9152BFB-0CAD-43DC-8729-C49D09F9BA66}" srcOrd="0" destOrd="0" presId="urn:microsoft.com/office/officeart/2005/8/layout/hList7#1"/>
    <dgm:cxn modelId="{49D30AEC-5B20-4B25-B25C-2976BF8FB341}" type="presOf" srcId="{1DDB8026-F56C-4B1A-A555-67D6F8EB78FD}" destId="{E8F135D8-357C-4F2B-921F-87FC47C90876}" srcOrd="0" destOrd="0" presId="urn:microsoft.com/office/officeart/2005/8/layout/hList7#1"/>
    <dgm:cxn modelId="{844EADF2-F1CB-4D77-8014-EAD64A36F243}" type="presOf" srcId="{24602B6A-AC06-4344-83E9-1F8605A09467}" destId="{232D0081-61DB-4D5A-8031-F25F501CAF2F}" srcOrd="1" destOrd="0" presId="urn:microsoft.com/office/officeart/2005/8/layout/hList7#1"/>
    <dgm:cxn modelId="{5037CAF3-6B5B-4313-B8E3-8A24BD17D2A4}" type="presOf" srcId="{24602B6A-AC06-4344-83E9-1F8605A09467}" destId="{DA59F893-5610-4FF2-AEA6-78093C427B00}" srcOrd="0" destOrd="0" presId="urn:microsoft.com/office/officeart/2005/8/layout/hList7#1"/>
    <dgm:cxn modelId="{ED1AECFA-571F-4727-974F-1D3A802A677F}" type="presOf" srcId="{FC74D54C-149E-4785-A2C2-F1D89EED4EFE}" destId="{E27D06E8-A66C-4241-8DD0-4F907ED7E75B}" srcOrd="0" destOrd="0" presId="urn:microsoft.com/office/officeart/2005/8/layout/hList7#1"/>
    <dgm:cxn modelId="{D6E25CFE-DFE7-459C-99BC-4177E7BE979A}" srcId="{77123B46-A4E7-412F-8805-D62CF229935E}" destId="{74339818-45A4-474A-BC60-5B008696BCD9}" srcOrd="1" destOrd="0" parTransId="{7EE77A58-9066-48B0-93CA-743A726C890C}" sibTransId="{C3D41C31-FD8F-4123-A25D-7BC13569D18C}"/>
    <dgm:cxn modelId="{8A8C4EDC-C469-4599-BDA8-779AD09DCE7E}" type="presParOf" srcId="{8B0CD4C3-770B-4C36-B583-58244FB3BD6C}" destId="{D83DDF26-F72B-4630-BEBC-5198B5124E96}" srcOrd="0" destOrd="0" presId="urn:microsoft.com/office/officeart/2005/8/layout/hList7#1"/>
    <dgm:cxn modelId="{2FC3C726-428C-4007-B450-92AB9312A413}" type="presParOf" srcId="{8B0CD4C3-770B-4C36-B583-58244FB3BD6C}" destId="{8A41CF35-BD96-4879-9C14-248F34E5A987}" srcOrd="1" destOrd="0" presId="urn:microsoft.com/office/officeart/2005/8/layout/hList7#1"/>
    <dgm:cxn modelId="{45C4C060-520B-4F1F-BC00-ECA23071919A}" type="presParOf" srcId="{8A41CF35-BD96-4879-9C14-248F34E5A987}" destId="{F9A6BF00-DE9E-41D9-86F5-3EC2BA04D5EE}" srcOrd="0" destOrd="0" presId="urn:microsoft.com/office/officeart/2005/8/layout/hList7#1"/>
    <dgm:cxn modelId="{98A37A2E-34D5-4F4F-B1E6-5B878D18A8EF}" type="presParOf" srcId="{F9A6BF00-DE9E-41D9-86F5-3EC2BA04D5EE}" destId="{C5C8A3DA-539C-4E3C-AE8C-CCF2A38CCE3F}" srcOrd="0" destOrd="0" presId="urn:microsoft.com/office/officeart/2005/8/layout/hList7#1"/>
    <dgm:cxn modelId="{4F01259F-0E54-48E1-AE38-776E21C36477}" type="presParOf" srcId="{F9A6BF00-DE9E-41D9-86F5-3EC2BA04D5EE}" destId="{2E632D04-0E4D-4AD1-8FA2-0023591FB85B}" srcOrd="1" destOrd="0" presId="urn:microsoft.com/office/officeart/2005/8/layout/hList7#1"/>
    <dgm:cxn modelId="{3305D426-F9F4-4159-A182-4A8D444A82A9}" type="presParOf" srcId="{F9A6BF00-DE9E-41D9-86F5-3EC2BA04D5EE}" destId="{226FFF12-6DF8-40BD-9A39-87226C5BC830}" srcOrd="2" destOrd="0" presId="urn:microsoft.com/office/officeart/2005/8/layout/hList7#1"/>
    <dgm:cxn modelId="{1F335E26-0255-46AC-AF4B-91A37EC99D74}" type="presParOf" srcId="{F9A6BF00-DE9E-41D9-86F5-3EC2BA04D5EE}" destId="{DDD7E12D-F1FB-4FB8-91DA-AB80413C3B70}" srcOrd="3" destOrd="0" presId="urn:microsoft.com/office/officeart/2005/8/layout/hList7#1"/>
    <dgm:cxn modelId="{2DD23E0E-93D6-4A03-A1C4-75574D5BE87F}" type="presParOf" srcId="{8A41CF35-BD96-4879-9C14-248F34E5A987}" destId="{056F7EDD-0662-4839-AA06-96E1D6919294}" srcOrd="1" destOrd="0" presId="urn:microsoft.com/office/officeart/2005/8/layout/hList7#1"/>
    <dgm:cxn modelId="{76E2CA2C-D980-4830-86DA-496083FA3031}" type="presParOf" srcId="{8A41CF35-BD96-4879-9C14-248F34E5A987}" destId="{356FAE7C-C7FE-4DDF-BB9A-D47A900973FD}" srcOrd="2" destOrd="0" presId="urn:microsoft.com/office/officeart/2005/8/layout/hList7#1"/>
    <dgm:cxn modelId="{1861DC8B-46CA-4BB9-83C3-B460FF83FAAC}" type="presParOf" srcId="{356FAE7C-C7FE-4DDF-BB9A-D47A900973FD}" destId="{6BA7B4CB-D60E-4C4A-B485-0BBA55136FD6}" srcOrd="0" destOrd="0" presId="urn:microsoft.com/office/officeart/2005/8/layout/hList7#1"/>
    <dgm:cxn modelId="{301ACE2C-E029-42F6-A068-2D8D9DC89947}" type="presParOf" srcId="{356FAE7C-C7FE-4DDF-BB9A-D47A900973FD}" destId="{37C8BDC3-0227-47FE-9983-8098ADF44BDD}" srcOrd="1" destOrd="0" presId="urn:microsoft.com/office/officeart/2005/8/layout/hList7#1"/>
    <dgm:cxn modelId="{4212AF7F-A483-470C-A26F-7B3DBABA8B97}" type="presParOf" srcId="{356FAE7C-C7FE-4DDF-BB9A-D47A900973FD}" destId="{7DEEB265-F5F8-434A-AF97-223984A44ABB}" srcOrd="2" destOrd="0" presId="urn:microsoft.com/office/officeart/2005/8/layout/hList7#1"/>
    <dgm:cxn modelId="{B088BC06-D79C-4C8C-BFBC-D0D8EC57A9DD}" type="presParOf" srcId="{356FAE7C-C7FE-4DDF-BB9A-D47A900973FD}" destId="{485E80BD-D572-4BA4-9DE9-33A6AFB4B48B}" srcOrd="3" destOrd="0" presId="urn:microsoft.com/office/officeart/2005/8/layout/hList7#1"/>
    <dgm:cxn modelId="{1DBBA247-6543-48AB-97A6-5834924DC3A1}" type="presParOf" srcId="{8A41CF35-BD96-4879-9C14-248F34E5A987}" destId="{78A27FE2-79D0-4A9E-8C08-D19BF0376F50}" srcOrd="3" destOrd="0" presId="urn:microsoft.com/office/officeart/2005/8/layout/hList7#1"/>
    <dgm:cxn modelId="{F3A7F4E2-51BB-49EC-A570-89A435091651}" type="presParOf" srcId="{8A41CF35-BD96-4879-9C14-248F34E5A987}" destId="{748521A9-73C1-443C-85AA-0BE7A956511B}" srcOrd="4" destOrd="0" presId="urn:microsoft.com/office/officeart/2005/8/layout/hList7#1"/>
    <dgm:cxn modelId="{2C65692F-551D-4908-B19A-EBF9D1367539}" type="presParOf" srcId="{748521A9-73C1-443C-85AA-0BE7A956511B}" destId="{A9152BFB-0CAD-43DC-8729-C49D09F9BA66}" srcOrd="0" destOrd="0" presId="urn:microsoft.com/office/officeart/2005/8/layout/hList7#1"/>
    <dgm:cxn modelId="{8123D2C8-84C1-45A6-8B67-F882543B7BDC}" type="presParOf" srcId="{748521A9-73C1-443C-85AA-0BE7A956511B}" destId="{DFAFB7D3-0F78-4536-AC8D-2116DF1479B3}" srcOrd="1" destOrd="0" presId="urn:microsoft.com/office/officeart/2005/8/layout/hList7#1"/>
    <dgm:cxn modelId="{64BFA5FA-0A5B-4223-A6FE-857601328F41}" type="presParOf" srcId="{748521A9-73C1-443C-85AA-0BE7A956511B}" destId="{AC683AF1-83E0-42B4-8DDC-837557E1489C}" srcOrd="2" destOrd="0" presId="urn:microsoft.com/office/officeart/2005/8/layout/hList7#1"/>
    <dgm:cxn modelId="{484D6808-B005-4C80-A79D-E784FBB3A3BB}" type="presParOf" srcId="{748521A9-73C1-443C-85AA-0BE7A956511B}" destId="{E196B7A3-BA59-434F-A7CD-106E7B81410A}" srcOrd="3" destOrd="0" presId="urn:microsoft.com/office/officeart/2005/8/layout/hList7#1"/>
    <dgm:cxn modelId="{583236F5-5BE9-49FD-8407-2EB10E0DEF5C}" type="presParOf" srcId="{8A41CF35-BD96-4879-9C14-248F34E5A987}" destId="{E8F135D8-357C-4F2B-921F-87FC47C90876}" srcOrd="5" destOrd="0" presId="urn:microsoft.com/office/officeart/2005/8/layout/hList7#1"/>
    <dgm:cxn modelId="{BD285FF6-D4DB-452A-ACCF-83853AFE9DF0}" type="presParOf" srcId="{8A41CF35-BD96-4879-9C14-248F34E5A987}" destId="{A55F84D2-BA57-4A03-BA10-56551A445C17}" srcOrd="6" destOrd="0" presId="urn:microsoft.com/office/officeart/2005/8/layout/hList7#1"/>
    <dgm:cxn modelId="{F11D43D6-41C2-4B60-9C00-2BEF8AD3C9D2}" type="presParOf" srcId="{A55F84D2-BA57-4A03-BA10-56551A445C17}" destId="{DA59F893-5610-4FF2-AEA6-78093C427B00}" srcOrd="0" destOrd="0" presId="urn:microsoft.com/office/officeart/2005/8/layout/hList7#1"/>
    <dgm:cxn modelId="{1D84AD7D-4273-4AE1-8E1A-D96453371415}" type="presParOf" srcId="{A55F84D2-BA57-4A03-BA10-56551A445C17}" destId="{232D0081-61DB-4D5A-8031-F25F501CAF2F}" srcOrd="1" destOrd="0" presId="urn:microsoft.com/office/officeart/2005/8/layout/hList7#1"/>
    <dgm:cxn modelId="{2E2FD6A4-D17E-4B5D-B255-081887078081}" type="presParOf" srcId="{A55F84D2-BA57-4A03-BA10-56551A445C17}" destId="{4C7F43AF-92A0-47D6-8ED0-55D6E4572DF0}" srcOrd="2" destOrd="0" presId="urn:microsoft.com/office/officeart/2005/8/layout/hList7#1"/>
    <dgm:cxn modelId="{A87A413C-BD05-4BA5-B7A6-B0DE3D318810}" type="presParOf" srcId="{A55F84D2-BA57-4A03-BA10-56551A445C17}" destId="{A4DAE783-FE56-4563-AC64-AE86422C5F53}" srcOrd="3" destOrd="0" presId="urn:microsoft.com/office/officeart/2005/8/layout/hList7#1"/>
    <dgm:cxn modelId="{661CB756-7DE4-4A5D-91AC-0C08B888BAE7}" type="presParOf" srcId="{8A41CF35-BD96-4879-9C14-248F34E5A987}" destId="{E27D06E8-A66C-4241-8DD0-4F907ED7E75B}" srcOrd="7" destOrd="0" presId="urn:microsoft.com/office/officeart/2005/8/layout/hList7#1"/>
    <dgm:cxn modelId="{C05DF3C9-F99D-49F4-9054-24115B68F650}" type="presParOf" srcId="{8A41CF35-BD96-4879-9C14-248F34E5A987}" destId="{A1366C27-C6B8-49D6-B85E-45B66E54EE8B}" srcOrd="8" destOrd="0" presId="urn:microsoft.com/office/officeart/2005/8/layout/hList7#1"/>
    <dgm:cxn modelId="{649E0ABF-35EE-407E-8CA7-4250EDABB55A}" type="presParOf" srcId="{A1366C27-C6B8-49D6-B85E-45B66E54EE8B}" destId="{E1BD9730-CFA8-48DA-A952-21393A6D88DE}" srcOrd="0" destOrd="0" presId="urn:microsoft.com/office/officeart/2005/8/layout/hList7#1"/>
    <dgm:cxn modelId="{8E56CFD3-3049-466F-84D0-51D2F37694D8}" type="presParOf" srcId="{A1366C27-C6B8-49D6-B85E-45B66E54EE8B}" destId="{86E2EFAB-ACF3-4295-8BE2-F4A908BADE55}" srcOrd="1" destOrd="0" presId="urn:microsoft.com/office/officeart/2005/8/layout/hList7#1"/>
    <dgm:cxn modelId="{0BF19D84-E355-459D-945A-085DED5541C1}" type="presParOf" srcId="{A1366C27-C6B8-49D6-B85E-45B66E54EE8B}" destId="{4F0C725B-B23A-4FB4-9CE0-55B4A627F8E0}" srcOrd="2" destOrd="0" presId="urn:microsoft.com/office/officeart/2005/8/layout/hList7#1"/>
    <dgm:cxn modelId="{A3D3DE09-F69E-42E1-AB1B-E14A31AE1999}" type="presParOf" srcId="{A1366C27-C6B8-49D6-B85E-45B66E54EE8B}" destId="{564FFD77-AAB2-4F3F-88D3-89D3471050AB}" srcOrd="3" destOrd="0" presId="urn:microsoft.com/office/officeart/2005/8/layout/hList7#1"/>
    <dgm:cxn modelId="{E6DCACAB-CCD2-4FF7-90E1-DA684B67B548}" type="presParOf" srcId="{8A41CF35-BD96-4879-9C14-248F34E5A987}" destId="{1D6E9B21-B4D4-4F6A-AA16-D1C0129178E7}" srcOrd="9" destOrd="0" presId="urn:microsoft.com/office/officeart/2005/8/layout/hList7#1"/>
    <dgm:cxn modelId="{46D7D8BB-8958-40C1-A0CF-D03531EA4D8C}" type="presParOf" srcId="{8A41CF35-BD96-4879-9C14-248F34E5A987}" destId="{D1E65AAC-9205-45D8-9357-FEE9F6B7010F}" srcOrd="10" destOrd="0" presId="urn:microsoft.com/office/officeart/2005/8/layout/hList7#1"/>
    <dgm:cxn modelId="{6A5F64FF-D2B3-401B-BE8C-3E269D105542}" type="presParOf" srcId="{D1E65AAC-9205-45D8-9357-FEE9F6B7010F}" destId="{C3948280-F4D4-42BB-9093-C7B4EFEDE1AB}" srcOrd="0" destOrd="0" presId="urn:microsoft.com/office/officeart/2005/8/layout/hList7#1"/>
    <dgm:cxn modelId="{AC43BB38-F76C-4CC1-A511-02B75D917F9A}" type="presParOf" srcId="{D1E65AAC-9205-45D8-9357-FEE9F6B7010F}" destId="{ADA4ED7F-617B-4384-8A81-6D05755D9427}" srcOrd="1" destOrd="0" presId="urn:microsoft.com/office/officeart/2005/8/layout/hList7#1"/>
    <dgm:cxn modelId="{76B96C26-2E09-4836-80ED-A6B0AC7A6062}" type="presParOf" srcId="{D1E65AAC-9205-45D8-9357-FEE9F6B7010F}" destId="{3313A64A-A956-4E74-9D1F-18ACA5CAA5A2}" srcOrd="2" destOrd="0" presId="urn:microsoft.com/office/officeart/2005/8/layout/hList7#1"/>
    <dgm:cxn modelId="{E1185735-1E82-48A7-9722-71CA15A7AFB2}" type="presParOf" srcId="{D1E65AAC-9205-45D8-9357-FEE9F6B7010F}" destId="{74F2A69C-0462-4E84-8F17-0BF92A02E079}" srcOrd="3" destOrd="0" presId="urn:microsoft.com/office/officeart/2005/8/layout/hList7#1"/>
    <dgm:cxn modelId="{3A8CE890-509C-4F35-9EB3-D56C6F2BB30F}" type="presParOf" srcId="{8A41CF35-BD96-4879-9C14-248F34E5A987}" destId="{C47A0595-70BA-43E7-985A-AFFA0D4418B6}" srcOrd="11" destOrd="0" presId="urn:microsoft.com/office/officeart/2005/8/layout/hList7#1"/>
    <dgm:cxn modelId="{F0E617B3-CDCA-4B0B-8CF9-47822EDEC5DD}" type="presParOf" srcId="{8A41CF35-BD96-4879-9C14-248F34E5A987}" destId="{0E694F35-EB4A-4D33-8F4A-F5C176EA597C}" srcOrd="12" destOrd="0" presId="urn:microsoft.com/office/officeart/2005/8/layout/hList7#1"/>
    <dgm:cxn modelId="{34A310AB-AF15-4E8B-8688-08FB43AB483E}" type="presParOf" srcId="{0E694F35-EB4A-4D33-8F4A-F5C176EA597C}" destId="{AF0414BF-B623-49E0-8D2E-E64753E53627}" srcOrd="0" destOrd="0" presId="urn:microsoft.com/office/officeart/2005/8/layout/hList7#1"/>
    <dgm:cxn modelId="{137ECF53-50A4-41C1-9010-18B106B3EFEC}" type="presParOf" srcId="{0E694F35-EB4A-4D33-8F4A-F5C176EA597C}" destId="{5D15808B-5C6F-4F7A-9251-627B01911535}" srcOrd="1" destOrd="0" presId="urn:microsoft.com/office/officeart/2005/8/layout/hList7#1"/>
    <dgm:cxn modelId="{2BEE637E-9B8C-4B8E-89BE-03F232DE83F0}" type="presParOf" srcId="{0E694F35-EB4A-4D33-8F4A-F5C176EA597C}" destId="{555C1204-1F60-4419-858C-F55B8D2A5F1C}" srcOrd="2" destOrd="0" presId="urn:microsoft.com/office/officeart/2005/8/layout/hList7#1"/>
    <dgm:cxn modelId="{FBB29447-F234-4D49-AB04-817F657B4A70}" type="presParOf" srcId="{0E694F35-EB4A-4D33-8F4A-F5C176EA597C}" destId="{A257C0E1-4DE2-43C1-8B1C-2D7B2DCD3EEF}" srcOrd="3" destOrd="0" presId="urn:microsoft.com/office/officeart/2005/8/layout/hList7#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6E1401-3C0E-4A9D-B033-391245F9C999}" type="doc">
      <dgm:prSet loTypeId="urn:microsoft.com/office/officeart/2008/layout/AlternatingPictureBlocks#1" loCatId="list" qsTypeId="urn:microsoft.com/office/officeart/2005/8/quickstyle/simple5#1" qsCatId="simple" csTypeId="urn:microsoft.com/office/officeart/2005/8/colors/colorful5#1" csCatId="colorful" phldr="1"/>
      <dgm:spPr/>
      <dgm:t>
        <a:bodyPr/>
        <a:lstStyle/>
        <a:p>
          <a:endParaRPr lang="zh-CN" altLang="en-US"/>
        </a:p>
      </dgm:t>
    </dgm:pt>
    <dgm:pt modelId="{5C2F9DA6-2706-4AB5-8991-EBA41BF61614}" type="pres">
      <dgm:prSet presAssocID="{026E1401-3C0E-4A9D-B033-391245F9C999}" presName="linearFlow" presStyleCnt="0">
        <dgm:presLayoutVars>
          <dgm:dir/>
          <dgm:resizeHandles val="exact"/>
        </dgm:presLayoutVars>
      </dgm:prSet>
      <dgm:spPr/>
    </dgm:pt>
  </dgm:ptLst>
  <dgm:cxnLst>
    <dgm:cxn modelId="{FC92C971-32D3-4F33-BBD8-D4244ADD252C}" type="presOf" srcId="{026E1401-3C0E-4A9D-B033-391245F9C999}" destId="{5C2F9DA6-2706-4AB5-8991-EBA41BF61614}" srcOrd="0" destOrd="0" presId="urn:microsoft.com/office/officeart/2008/layout/AlternatingPictureBlocks#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C8A3DA-539C-4E3C-AE8C-CCF2A38CCE3F}">
      <dsp:nvSpPr>
        <dsp:cNvPr id="0" name=""/>
        <dsp:cNvSpPr/>
      </dsp:nvSpPr>
      <dsp:spPr>
        <a:xfrm>
          <a:off x="3806" y="0"/>
          <a:ext cx="1276325" cy="34821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b="1" kern="1200">
              <a:latin typeface="Arial"/>
              <a:ea typeface="宋体"/>
              <a:cs typeface="+mn-cs"/>
            </a:rPr>
            <a:t>Tableau</a:t>
          </a:r>
          <a:r>
            <a:rPr lang="zh-CN" altLang="en-US" sz="1900" b="1" kern="1200">
              <a:latin typeface="Arial"/>
              <a:ea typeface="宋体"/>
              <a:cs typeface="+mn-cs"/>
            </a:rPr>
            <a:t>概述</a:t>
          </a:r>
          <a:endParaRPr lang="zh-CN" altLang="en-US" sz="1900" b="1" kern="1200" dirty="0">
            <a:latin typeface="Arial"/>
            <a:ea typeface="宋体"/>
            <a:cs typeface="+mn-cs"/>
          </a:endParaRPr>
        </a:p>
      </dsp:txBody>
      <dsp:txXfrm>
        <a:off x="41188" y="1430244"/>
        <a:ext cx="1201561" cy="1318098"/>
      </dsp:txXfrm>
    </dsp:sp>
    <dsp:sp modelId="{DDD7E12D-F1FB-4FB8-91DA-AB80413C3B70}">
      <dsp:nvSpPr>
        <dsp:cNvPr id="0" name=""/>
        <dsp:cNvSpPr/>
      </dsp:nvSpPr>
      <dsp:spPr>
        <a:xfrm>
          <a:off x="62190" y="208929"/>
          <a:ext cx="1159558" cy="115955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BA7B4CB-D60E-4C4A-B485-0BBA55136FD6}">
      <dsp:nvSpPr>
        <dsp:cNvPr id="0" name=""/>
        <dsp:cNvSpPr/>
      </dsp:nvSpPr>
      <dsp:spPr>
        <a:xfrm>
          <a:off x="1318422" y="0"/>
          <a:ext cx="1276325" cy="34821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126424"/>
                <a:satOff val="-2903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126424"/>
                <a:satOff val="-2903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126424"/>
                <a:satOff val="-2903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b="1" kern="1200">
              <a:latin typeface="Arial"/>
              <a:ea typeface="宋体"/>
              <a:cs typeface="+mn-cs"/>
            </a:rPr>
            <a:t>Tableau</a:t>
          </a:r>
          <a:r>
            <a:rPr lang="zh-CN" altLang="en-US" sz="1900" b="1" kern="1200">
              <a:latin typeface="Arial"/>
              <a:ea typeface="宋体"/>
              <a:cs typeface="+mn-cs"/>
            </a:rPr>
            <a:t>安装</a:t>
          </a:r>
          <a:endParaRPr lang="zh-CN" altLang="en-US" sz="1900" b="1" kern="1200" dirty="0">
            <a:latin typeface="Arial"/>
            <a:ea typeface="宋体"/>
            <a:cs typeface="+mn-cs"/>
          </a:endParaRPr>
        </a:p>
      </dsp:txBody>
      <dsp:txXfrm>
        <a:off x="1318422" y="1392862"/>
        <a:ext cx="1276325" cy="1392862"/>
      </dsp:txXfrm>
    </dsp:sp>
    <dsp:sp modelId="{485E80BD-D572-4BA4-9DE9-33A6AFB4B48B}">
      <dsp:nvSpPr>
        <dsp:cNvPr id="0" name=""/>
        <dsp:cNvSpPr/>
      </dsp:nvSpPr>
      <dsp:spPr>
        <a:xfrm>
          <a:off x="1376805" y="208929"/>
          <a:ext cx="1159558" cy="115955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9152BFB-0CAD-43DC-8729-C49D09F9BA66}">
      <dsp:nvSpPr>
        <dsp:cNvPr id="0" name=""/>
        <dsp:cNvSpPr/>
      </dsp:nvSpPr>
      <dsp:spPr>
        <a:xfrm>
          <a:off x="2633037" y="0"/>
          <a:ext cx="1276325" cy="34821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b="1" kern="1200">
              <a:latin typeface="Arial"/>
              <a:ea typeface="宋体"/>
              <a:cs typeface="+mn-cs"/>
            </a:rPr>
            <a:t>Tableau</a:t>
          </a:r>
          <a:r>
            <a:rPr lang="zh-CN" altLang="en-US" sz="1900" b="1" kern="1200">
              <a:latin typeface="Arial"/>
              <a:ea typeface="宋体"/>
              <a:cs typeface="+mn-cs"/>
            </a:rPr>
            <a:t>界面</a:t>
          </a:r>
          <a:endParaRPr lang="zh-CN" altLang="en-US" sz="1900" b="1" kern="1200" dirty="0">
            <a:latin typeface="Arial"/>
            <a:ea typeface="宋体"/>
            <a:cs typeface="+mn-cs"/>
          </a:endParaRPr>
        </a:p>
      </dsp:txBody>
      <dsp:txXfrm>
        <a:off x="2633037" y="1392862"/>
        <a:ext cx="1276325" cy="1392862"/>
      </dsp:txXfrm>
    </dsp:sp>
    <dsp:sp modelId="{E196B7A3-BA59-434F-A7CD-106E7B81410A}">
      <dsp:nvSpPr>
        <dsp:cNvPr id="0" name=""/>
        <dsp:cNvSpPr/>
      </dsp:nvSpPr>
      <dsp:spPr>
        <a:xfrm>
          <a:off x="2691421" y="208929"/>
          <a:ext cx="1159558" cy="115955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A59F893-5610-4FF2-AEA6-78093C427B00}">
      <dsp:nvSpPr>
        <dsp:cNvPr id="0" name=""/>
        <dsp:cNvSpPr/>
      </dsp:nvSpPr>
      <dsp:spPr>
        <a:xfrm>
          <a:off x="3947653" y="0"/>
          <a:ext cx="1276325" cy="34821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b="1" kern="1200">
              <a:latin typeface="Arial"/>
              <a:ea typeface="宋体"/>
              <a:cs typeface="+mn-cs"/>
            </a:rPr>
            <a:t>Tableau</a:t>
          </a:r>
          <a:r>
            <a:rPr lang="zh-CN" altLang="en-US" sz="1900" b="1" kern="1200">
              <a:latin typeface="Arial"/>
              <a:ea typeface="宋体"/>
              <a:cs typeface="+mn-cs"/>
            </a:rPr>
            <a:t>术语</a:t>
          </a:r>
          <a:endParaRPr lang="zh-CN" altLang="en-US" sz="1900" b="1" kern="1200" dirty="0">
            <a:latin typeface="Arial"/>
            <a:ea typeface="宋体"/>
            <a:cs typeface="+mn-cs"/>
          </a:endParaRPr>
        </a:p>
      </dsp:txBody>
      <dsp:txXfrm>
        <a:off x="3985035" y="1430244"/>
        <a:ext cx="1201561" cy="1318098"/>
      </dsp:txXfrm>
    </dsp:sp>
    <dsp:sp modelId="{A4DAE783-FE56-4563-AC64-AE86422C5F53}">
      <dsp:nvSpPr>
        <dsp:cNvPr id="0" name=""/>
        <dsp:cNvSpPr/>
      </dsp:nvSpPr>
      <dsp:spPr>
        <a:xfrm>
          <a:off x="4006036" y="208929"/>
          <a:ext cx="1159558" cy="1159558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17000" r="-1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1BD9730-CFA8-48DA-A952-21393A6D88DE}">
      <dsp:nvSpPr>
        <dsp:cNvPr id="0" name=""/>
        <dsp:cNvSpPr/>
      </dsp:nvSpPr>
      <dsp:spPr>
        <a:xfrm>
          <a:off x="5262268" y="0"/>
          <a:ext cx="1276325" cy="34821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b="1" kern="1200">
              <a:latin typeface="Arial"/>
              <a:ea typeface="宋体"/>
              <a:cs typeface="+mn-cs"/>
            </a:rPr>
            <a:t>Tableau</a:t>
          </a:r>
          <a:r>
            <a:rPr lang="zh-CN" altLang="en-US" sz="1900" b="1" kern="1200">
              <a:latin typeface="Arial"/>
              <a:ea typeface="宋体"/>
              <a:cs typeface="+mn-cs"/>
            </a:rPr>
            <a:t>关键技术</a:t>
          </a:r>
          <a:endParaRPr lang="zh-CN" altLang="en-US" sz="1900" b="1" kern="1200" dirty="0">
            <a:latin typeface="Arial"/>
            <a:ea typeface="宋体"/>
            <a:cs typeface="+mn-cs"/>
          </a:endParaRPr>
        </a:p>
      </dsp:txBody>
      <dsp:txXfrm>
        <a:off x="5262268" y="1392862"/>
        <a:ext cx="1276325" cy="1392862"/>
      </dsp:txXfrm>
    </dsp:sp>
    <dsp:sp modelId="{564FFD77-AAB2-4F3F-88D3-89D3471050AB}">
      <dsp:nvSpPr>
        <dsp:cNvPr id="0" name=""/>
        <dsp:cNvSpPr/>
      </dsp:nvSpPr>
      <dsp:spPr>
        <a:xfrm>
          <a:off x="5320652" y="208929"/>
          <a:ext cx="1159558" cy="1159558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17000" r="-1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3948280-F4D4-42BB-9093-C7B4EFEDE1AB}">
      <dsp:nvSpPr>
        <dsp:cNvPr id="0" name=""/>
        <dsp:cNvSpPr/>
      </dsp:nvSpPr>
      <dsp:spPr>
        <a:xfrm>
          <a:off x="6576884" y="0"/>
          <a:ext cx="1276325" cy="34821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5632119"/>
                <a:satOff val="-14516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632119"/>
                <a:satOff val="-14516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632119"/>
                <a:satOff val="-14516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b="1" kern="1200">
              <a:latin typeface="Arial"/>
              <a:ea typeface="宋体"/>
              <a:cs typeface="+mn-cs"/>
            </a:rPr>
            <a:t>Tableau</a:t>
          </a:r>
          <a:r>
            <a:rPr lang="zh-CN" altLang="en-US" sz="1900" b="1" kern="1200">
              <a:latin typeface="Arial"/>
              <a:ea typeface="宋体"/>
              <a:cs typeface="+mn-cs"/>
            </a:rPr>
            <a:t>操作</a:t>
          </a:r>
          <a:endParaRPr lang="zh-CN" altLang="en-US" sz="1900" b="1" kern="1200" dirty="0">
            <a:latin typeface="Arial"/>
            <a:ea typeface="宋体"/>
            <a:cs typeface="+mn-cs"/>
          </a:endParaRPr>
        </a:p>
      </dsp:txBody>
      <dsp:txXfrm>
        <a:off x="6614266" y="1430244"/>
        <a:ext cx="1201561" cy="1318098"/>
      </dsp:txXfrm>
    </dsp:sp>
    <dsp:sp modelId="{74F2A69C-0462-4E84-8F17-0BF92A02E079}">
      <dsp:nvSpPr>
        <dsp:cNvPr id="0" name=""/>
        <dsp:cNvSpPr/>
      </dsp:nvSpPr>
      <dsp:spPr>
        <a:xfrm>
          <a:off x="6635267" y="208929"/>
          <a:ext cx="1159558" cy="1159558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F0414BF-B623-49E0-8D2E-E64753E53627}">
      <dsp:nvSpPr>
        <dsp:cNvPr id="0" name=""/>
        <dsp:cNvSpPr/>
      </dsp:nvSpPr>
      <dsp:spPr>
        <a:xfrm>
          <a:off x="7891499" y="0"/>
          <a:ext cx="1276325" cy="34821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b="1" kern="1200">
              <a:latin typeface="Arial"/>
              <a:ea typeface="宋体"/>
              <a:cs typeface="+mn-cs"/>
            </a:rPr>
            <a:t>Tableau</a:t>
          </a:r>
          <a:r>
            <a:rPr lang="zh-CN" altLang="en-US" sz="1900" b="1" kern="1200">
              <a:latin typeface="Arial"/>
              <a:ea typeface="宋体"/>
              <a:cs typeface="+mn-cs"/>
            </a:rPr>
            <a:t>故事化</a:t>
          </a:r>
          <a:endParaRPr lang="zh-CN" altLang="en-US" sz="1900" b="1" kern="1200" dirty="0">
            <a:latin typeface="Arial"/>
            <a:ea typeface="宋体"/>
            <a:cs typeface="+mn-cs"/>
          </a:endParaRPr>
        </a:p>
      </dsp:txBody>
      <dsp:txXfrm>
        <a:off x="7928881" y="1430244"/>
        <a:ext cx="1201561" cy="1318098"/>
      </dsp:txXfrm>
    </dsp:sp>
    <dsp:sp modelId="{A257C0E1-4DE2-43C1-8B1C-2D7B2DCD3EEF}">
      <dsp:nvSpPr>
        <dsp:cNvPr id="0" name=""/>
        <dsp:cNvSpPr/>
      </dsp:nvSpPr>
      <dsp:spPr>
        <a:xfrm>
          <a:off x="7949883" y="208929"/>
          <a:ext cx="1159558" cy="1159558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83DDF26-F72B-4630-BEBC-5198B5124E96}">
      <dsp:nvSpPr>
        <dsp:cNvPr id="0" name=""/>
        <dsp:cNvSpPr/>
      </dsp:nvSpPr>
      <dsp:spPr>
        <a:xfrm>
          <a:off x="366865" y="2785725"/>
          <a:ext cx="8437901" cy="522323"/>
        </a:xfrm>
        <a:prstGeom prst="leftRight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#1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stBulletLvl" val="2"/>
              <dgm:param type="txAnchorHorzCh" val="ctr"/>
              <dgm:param type="txAnchorVert" val="mid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PictureBlocks#1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2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971974-7513-44EC-9022-146D3A46D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C198ED0-C983-426C-B386-DD0986454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45ED7B-4953-477E-861C-FF2BD95FF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CA8F7-CAAD-4064-83E0-B5689421B9AD}" type="datetimeFigureOut">
              <a:rPr lang="zh-CN" altLang="en-US" smtClean="0"/>
              <a:t>2025/2/5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E40086-F320-41CC-9D54-AC966310D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C8800E-CF4F-4FD0-8259-633BD2A12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18D9-6E80-42AA-B45D-91845A187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098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EF049-3CE8-4F55-8573-09F43CC41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0BD853-4DDE-4B0E-A998-2ED02FDC03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987B1F-F89C-456A-8204-986139AE4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CA8F7-CAAD-4064-83E0-B5689421B9AD}" type="datetimeFigureOut">
              <a:rPr lang="zh-CN" altLang="en-US" smtClean="0"/>
              <a:t>2025/2/5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EFBC8C-5EBF-49C0-BF1F-D8CB613B3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F98416-713F-4F9C-AF20-EABFC5089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18D9-6E80-42AA-B45D-91845A187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5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D4874B-6A74-47AF-8CC6-6C8D5D2627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BD9B9F4-2B22-4B14-AA4D-DC0BE7371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359B2F-8B8E-43C1-AEDE-5F4AC9899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CA8F7-CAAD-4064-83E0-B5689421B9AD}" type="datetimeFigureOut">
              <a:rPr lang="zh-CN" altLang="en-US" smtClean="0"/>
              <a:t>2025/2/5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B2FE7F-BDEF-4433-8831-A3128E13D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FA0CEE-7B0C-437F-9085-D908A5BE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18D9-6E80-42AA-B45D-91845A187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38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9C7FB-363E-4668-87CE-5B072A7F8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ABFCC9-6706-4777-9715-2AD9128E5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BBB9BF-A1D2-453D-B60F-34EA91D76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CA8F7-CAAD-4064-83E0-B5689421B9AD}" type="datetimeFigureOut">
              <a:rPr lang="zh-CN" altLang="en-US" smtClean="0"/>
              <a:t>2025/2/5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D2877E-1BD3-454D-B745-52E90F96C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482FF8-A08E-441F-8F78-E53090F6D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18D9-6E80-42AA-B45D-91845A187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416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9BE844-921B-4CF8-B2D7-91EB1F9A5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B6F687-0143-4527-BB76-7131740F1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DEFCCE-5ECF-444A-A7D6-130B108D0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CA8F7-CAAD-4064-83E0-B5689421B9AD}" type="datetimeFigureOut">
              <a:rPr lang="zh-CN" altLang="en-US" smtClean="0"/>
              <a:t>2025/2/5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4496C4-25B8-484C-9908-F8DAD47EB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63D744-91DB-48DE-88DA-AEB12EF5D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18D9-6E80-42AA-B45D-91845A187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73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F720D2-6B3B-46D0-A0D3-C8934013A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6B5A57-D486-4CFE-B948-7370FD4D3A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7ED008-2E6B-46E5-953E-7F2A89EF4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240068-387E-49FD-B113-11F7E1CE0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CA8F7-CAAD-4064-83E0-B5689421B9AD}" type="datetimeFigureOut">
              <a:rPr lang="zh-CN" altLang="en-US" smtClean="0"/>
              <a:t>2025/2/5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D161E0-EEEF-482A-B340-955E2C5DE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EC28E4-24F2-4DD7-A3B3-DD9E9F19E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18D9-6E80-42AA-B45D-91845A187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064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833EC-3E79-470A-8117-B8059C5D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6975F6-9F64-4B58-BE3F-BA54D0975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B79E16-8096-466D-9F10-F31596AAE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483166-EE5F-40C6-B84F-3618C1883B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1C06E7-2230-4AB3-B119-4423FBE7D5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06FD0C2-F9CF-4B8F-92E0-E3F13AFD3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CA8F7-CAAD-4064-83E0-B5689421B9AD}" type="datetimeFigureOut">
              <a:rPr lang="zh-CN" altLang="en-US" smtClean="0"/>
              <a:t>2025/2/5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DC234FE-1EB2-4A04-82A7-F33264E5F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B085ECE-18EE-46B2-A480-3D966369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18D9-6E80-42AA-B45D-91845A187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206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3F966-20E2-4F98-A0E5-7B2C1E6F2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A89AF5-9569-48E8-AF5D-E4A64529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CA8F7-CAAD-4064-83E0-B5689421B9AD}" type="datetimeFigureOut">
              <a:rPr lang="zh-CN" altLang="en-US" smtClean="0"/>
              <a:t>2025/2/5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8855EC0-0CC7-4C27-9453-22260D0B1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992D7A-4EFB-4F02-8FF6-651F9643C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18D9-6E80-42AA-B45D-91845A187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452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7F13E03-35FD-4CF2-A164-C7ED06D74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CA8F7-CAAD-4064-83E0-B5689421B9AD}" type="datetimeFigureOut">
              <a:rPr lang="zh-CN" altLang="en-US" smtClean="0"/>
              <a:t>2025/2/5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2E29ADB-9DEE-4DCD-B396-F16CCF162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ABD5A8-B83B-4470-BF32-A0DC8DF8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18D9-6E80-42AA-B45D-91845A187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792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94F141-F4B6-4844-8DF7-D31C9703D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FC4C44-00B9-40BF-939F-1B9489D88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D1FFB5-E884-418A-BE89-5463A4475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D8CD84-2348-4F1D-9340-21B64AD23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CA8F7-CAAD-4064-83E0-B5689421B9AD}" type="datetimeFigureOut">
              <a:rPr lang="zh-CN" altLang="en-US" smtClean="0"/>
              <a:t>2025/2/5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C8919C-B867-4028-A203-1BDE6A6DB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7C3B05-2A27-40F5-A125-8A1B30A79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18D9-6E80-42AA-B45D-91845A187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870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E634F-67A6-45F1-8391-9E68C2CC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009C162-A42E-40BD-8C3B-FA8CF677CA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E4AFCC-8AAD-44C1-869F-7554046F2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1EBC4E-E369-4688-A387-2DE489400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CA8F7-CAAD-4064-83E0-B5689421B9AD}" type="datetimeFigureOut">
              <a:rPr lang="zh-CN" altLang="en-US" smtClean="0"/>
              <a:t>2025/2/5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45F125-5116-4F46-A68F-020448E59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C9588E-D93A-4570-9A6C-FF39328AD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18D9-6E80-42AA-B45D-91845A187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2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3AD164-E139-4B90-8859-736F559F6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83C538-1664-40A4-A979-2F6A080F1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07AFC8-7A24-4D89-966E-B7D730CFE5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CA8F7-CAAD-4064-83E0-B5689421B9AD}" type="datetimeFigureOut">
              <a:rPr lang="zh-CN" altLang="en-US" smtClean="0"/>
              <a:t>2025/2/5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A52300-CE78-4444-9489-BE983167D5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AF9F93-7B1D-43D1-8F6B-553885ED8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B18D9-6E80-42AA-B45D-91845A187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22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8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8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9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9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jpeg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4.png"/><Relationship Id="rId7" Type="http://schemas.openxmlformats.org/officeDocument/2006/relationships/diagramData" Target="../diagrams/data2.xml"/><Relationship Id="rId12" Type="http://schemas.openxmlformats.org/officeDocument/2006/relationships/image" Target="../media/image9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eg"/><Relationship Id="rId11" Type="http://schemas.microsoft.com/office/2007/relationships/diagramDrawing" Target="../diagrams/drawing2.xml"/><Relationship Id="rId5" Type="http://schemas.openxmlformats.org/officeDocument/2006/relationships/image" Target="../media/image95.jpeg"/><Relationship Id="rId10" Type="http://schemas.openxmlformats.org/officeDocument/2006/relationships/diagramColors" Target="../diagrams/colors2.xml"/><Relationship Id="rId4" Type="http://schemas.openxmlformats.org/officeDocument/2006/relationships/image" Target="../media/image5.png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85" y="567055"/>
            <a:ext cx="2406015" cy="2327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11054"/>
          <a:stretch>
            <a:fillRect/>
          </a:stretch>
        </p:blipFill>
        <p:spPr>
          <a:xfrm>
            <a:off x="0" y="6198870"/>
            <a:ext cx="12192635" cy="659130"/>
          </a:xfrm>
          <a:prstGeom prst="rect">
            <a:avLst/>
          </a:prstGeom>
        </p:spPr>
      </p:pic>
      <p:sp>
        <p:nvSpPr>
          <p:cNvPr id="14339" name="副标题 2"/>
          <p:cNvSpPr>
            <a:spLocks noGrp="1"/>
          </p:cNvSpPr>
          <p:nvPr>
            <p:ph type="subTitle" idx="1"/>
          </p:nvPr>
        </p:nvSpPr>
        <p:spPr>
          <a:xfrm>
            <a:off x="4488825" y="4435342"/>
            <a:ext cx="5040560" cy="145841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朝乐门 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中国人民大学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225056" y="1860321"/>
            <a:ext cx="7628861" cy="19678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  <a:scene3d>
              <a:camera prst="orthographicFront"/>
              <a:lightRig rig="threePt" dir="t"/>
            </a:scene3d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l" eaLnBrk="0" fontAlgn="base" hangingPunct="0">
              <a:buClrTx/>
              <a:buSzTx/>
              <a:buFontTx/>
            </a:pPr>
            <a:r>
              <a:rPr lang="zh-CN" altLang="en-US" sz="5400" b="1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 第</a:t>
            </a:r>
            <a:r>
              <a:rPr lang="en-US" altLang="zh-CN" sz="5400" b="1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6</a:t>
            </a:r>
            <a:r>
              <a:rPr lang="zh-CN" altLang="en-US" sz="5400" b="1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章 </a:t>
            </a:r>
            <a:r>
              <a:rPr lang="en-US" altLang="zh-CN" sz="5400" b="1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Tableau</a:t>
            </a:r>
            <a:r>
              <a:rPr lang="zh-CN" altLang="en-US" sz="5400" b="1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及其</a:t>
            </a:r>
            <a:endParaRPr lang="en-US" altLang="zh-CN" sz="5400" b="1" dirty="0">
              <a:ln/>
              <a:solidFill>
                <a:srgbClr val="44546A"/>
              </a:solidFill>
              <a:effectLst>
                <a:reflection blurRad="6350" stA="53000" endA="300" endPos="35500" dir="5400000" sy="-90000" algn="bl" rotWithShape="0"/>
              </a:effectLst>
              <a:latin typeface="华文中宋" panose="02010600040101010101" pitchFamily="2" charset="-122"/>
              <a:ea typeface="华文中宋" panose="02010600040101010101" pitchFamily="2" charset="-122"/>
              <a:cs typeface="宋体" panose="02010600030101010101" pitchFamily="2" charset="-122"/>
            </a:endParaRPr>
          </a:p>
          <a:p>
            <a:pPr algn="r" eaLnBrk="0" fontAlgn="base" hangingPunct="0">
              <a:buClrTx/>
              <a:buSzTx/>
              <a:buFontTx/>
            </a:pPr>
            <a:r>
              <a:rPr lang="zh-CN" altLang="en-US" sz="5400" b="1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数据故事化功能</a:t>
            </a:r>
            <a:endParaRPr lang="zh-CN" altLang="en-US" sz="5400" b="1" kern="0" spc="0" dirty="0">
              <a:ln/>
              <a:solidFill>
                <a:srgbClr val="44546A"/>
              </a:solidFill>
              <a:effectLst>
                <a:reflection blurRad="6350" stA="53000" endA="300" endPos="35500" dir="5400000" sy="-90000" algn="bl" rotWithShape="0"/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22E7FCE-6F0C-4E14-BC08-5B44B7C4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</a:t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6.1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的概述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8DC51A3-9C25-4CC5-A5F5-7A1670933A43}"/>
              </a:ext>
            </a:extLst>
          </p:cNvPr>
          <p:cNvSpPr txBox="1">
            <a:spLocks/>
          </p:cNvSpPr>
          <p:nvPr/>
        </p:nvSpPr>
        <p:spPr bwMode="auto">
          <a:xfrm>
            <a:off x="3598545" y="319652"/>
            <a:ext cx="4890770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6.1.5 Tableau Public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5" name="图片 100" descr="图形用户界面&#10;&#10;描述已自动生成">
            <a:extLst>
              <a:ext uri="{FF2B5EF4-FFF2-40B4-BE49-F238E27FC236}">
                <a16:creationId xmlns:a16="http://schemas.microsoft.com/office/drawing/2014/main" id="{F3A25C56-9B83-4DE8-8CFD-07C872D864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72" y="1188775"/>
            <a:ext cx="7780655" cy="475234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5E89ED4-CD68-4B75-AC20-D36004248C86}"/>
              </a:ext>
            </a:extLst>
          </p:cNvPr>
          <p:cNvSpPr txBox="1"/>
          <p:nvPr/>
        </p:nvSpPr>
        <p:spPr>
          <a:xfrm>
            <a:off x="4993877" y="5963383"/>
            <a:ext cx="2100106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Tableau Public</a:t>
            </a:r>
            <a:r>
              <a:rPr lang="zh-CN" altLang="en-US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界面</a:t>
            </a:r>
          </a:p>
        </p:txBody>
      </p:sp>
    </p:spTree>
    <p:extLst>
      <p:ext uri="{BB962C8B-B14F-4D97-AF65-F5344CB8AC3E}">
        <p14:creationId xmlns:p14="http://schemas.microsoft.com/office/powerpoint/2010/main" val="4165587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6.1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的概述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8DC51A3-9C25-4CC5-A5F5-7A1670933A43}"/>
              </a:ext>
            </a:extLst>
          </p:cNvPr>
          <p:cNvSpPr txBox="1">
            <a:spLocks/>
          </p:cNvSpPr>
          <p:nvPr/>
        </p:nvSpPr>
        <p:spPr bwMode="auto">
          <a:xfrm>
            <a:off x="3598545" y="319652"/>
            <a:ext cx="4890770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6.1.6 Tableau Reader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5" name="图片 90" descr="tableau viewer screenshot displaying customizable subscriptions feature">
            <a:extLst>
              <a:ext uri="{FF2B5EF4-FFF2-40B4-BE49-F238E27FC236}">
                <a16:creationId xmlns:a16="http://schemas.microsoft.com/office/drawing/2014/main" id="{B497798E-B0E8-4DD6-B66D-C934A6F00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86560" y="1215670"/>
            <a:ext cx="8818880" cy="44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9262E5F-B42A-4B34-878C-F7184854C348}"/>
              </a:ext>
            </a:extLst>
          </p:cNvPr>
          <p:cNvSpPr txBox="1"/>
          <p:nvPr/>
        </p:nvSpPr>
        <p:spPr>
          <a:xfrm>
            <a:off x="4883627" y="5860805"/>
            <a:ext cx="2424746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Tableau Reader </a:t>
            </a:r>
            <a:r>
              <a:rPr lang="zh-CN" altLang="en-US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界面</a:t>
            </a:r>
          </a:p>
        </p:txBody>
      </p:sp>
    </p:spTree>
    <p:extLst>
      <p:ext uri="{BB962C8B-B14F-4D97-AF65-F5344CB8AC3E}">
        <p14:creationId xmlns:p14="http://schemas.microsoft.com/office/powerpoint/2010/main" val="405535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6.1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的概述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8DC51A3-9C25-4CC5-A5F5-7A1670933A43}"/>
              </a:ext>
            </a:extLst>
          </p:cNvPr>
          <p:cNvSpPr txBox="1">
            <a:spLocks/>
          </p:cNvSpPr>
          <p:nvPr/>
        </p:nvSpPr>
        <p:spPr bwMode="auto">
          <a:xfrm>
            <a:off x="3598545" y="319652"/>
            <a:ext cx="4890770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6.1.7 Tableau Mobile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5" name="图片 89" descr="Mobile 主屏幕">
            <a:extLst>
              <a:ext uri="{FF2B5EF4-FFF2-40B4-BE49-F238E27FC236}">
                <a16:creationId xmlns:a16="http://schemas.microsoft.com/office/drawing/2014/main" id="{692EF7AB-3DD0-4454-961B-E41644B91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92717" y="1334849"/>
            <a:ext cx="2322830" cy="460184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8C6D8EF-BEE8-42BB-B514-C53D7C3F9793}"/>
              </a:ext>
            </a:extLst>
          </p:cNvPr>
          <p:cNvSpPr txBox="1"/>
          <p:nvPr/>
        </p:nvSpPr>
        <p:spPr>
          <a:xfrm>
            <a:off x="4209378" y="6013996"/>
            <a:ext cx="3089507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Tableau Mobile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的运行界面</a:t>
            </a:r>
          </a:p>
        </p:txBody>
      </p:sp>
    </p:spTree>
    <p:extLst>
      <p:ext uri="{BB962C8B-B14F-4D97-AF65-F5344CB8AC3E}">
        <p14:creationId xmlns:p14="http://schemas.microsoft.com/office/powerpoint/2010/main" val="159315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85" y="567055"/>
            <a:ext cx="2406015" cy="2327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11054"/>
          <a:stretch>
            <a:fillRect/>
          </a:stretch>
        </p:blipFill>
        <p:spPr>
          <a:xfrm>
            <a:off x="0" y="6198870"/>
            <a:ext cx="12192635" cy="659130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22E7FCE-6F0C-4E14-BC08-5B44B7C4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12" name="标题 5">
            <a:extLst>
              <a:ext uri="{FF2B5EF4-FFF2-40B4-BE49-F238E27FC236}">
                <a16:creationId xmlns:a16="http://schemas.microsoft.com/office/drawing/2014/main" id="{6B896230-AA82-4CC8-8D18-B14D6F5D958F}"/>
              </a:ext>
            </a:extLst>
          </p:cNvPr>
          <p:cNvSpPr txBox="1">
            <a:spLocks/>
          </p:cNvSpPr>
          <p:nvPr/>
        </p:nvSpPr>
        <p:spPr bwMode="auto">
          <a:xfrm>
            <a:off x="889000" y="2564874"/>
            <a:ext cx="5764162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kern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</a:rPr>
              <a:t>6.2 Tableau</a:t>
            </a:r>
            <a:r>
              <a:rPr lang="zh-CN" altLang="en-US" sz="4800" kern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</a:rPr>
              <a:t>的安装</a:t>
            </a:r>
          </a:p>
        </p:txBody>
      </p:sp>
      <p:sp>
        <p:nvSpPr>
          <p:cNvPr id="8" name="副标题 6">
            <a:extLst>
              <a:ext uri="{FF2B5EF4-FFF2-40B4-BE49-F238E27FC236}">
                <a16:creationId xmlns:a16="http://schemas.microsoft.com/office/drawing/2014/main" id="{FB03683E-B6FB-4A0E-9E85-2F1996CECB92}"/>
              </a:ext>
            </a:extLst>
          </p:cNvPr>
          <p:cNvSpPr txBox="1">
            <a:spLocks/>
          </p:cNvSpPr>
          <p:nvPr/>
        </p:nvSpPr>
        <p:spPr bwMode="auto">
          <a:xfrm>
            <a:off x="3935760" y="4077072"/>
            <a:ext cx="4320480" cy="1752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▲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6.1 Tableau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的概述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▼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6.3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Tableau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的界面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1842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6.2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的安装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8DC51A3-9C25-4CC5-A5F5-7A1670933A43}"/>
              </a:ext>
            </a:extLst>
          </p:cNvPr>
          <p:cNvSpPr txBox="1">
            <a:spLocks/>
          </p:cNvSpPr>
          <p:nvPr/>
        </p:nvSpPr>
        <p:spPr bwMode="auto">
          <a:xfrm>
            <a:off x="3598545" y="319652"/>
            <a:ext cx="4890770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6.2.1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下载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541CFB7-57E3-4619-8338-C580D6F49AF3}"/>
              </a:ext>
            </a:extLst>
          </p:cNvPr>
          <p:cNvSpPr txBox="1"/>
          <p:nvPr/>
        </p:nvSpPr>
        <p:spPr>
          <a:xfrm>
            <a:off x="4886818" y="6092880"/>
            <a:ext cx="2314224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Tableau Public</a:t>
            </a:r>
            <a:r>
              <a:rPr lang="zh-CN" altLang="en-US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的下载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5F39708-9EB0-4188-9BC7-A65263AFDA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42" y="1148255"/>
            <a:ext cx="8784976" cy="496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95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6.2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的安装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8DC51A3-9C25-4CC5-A5F5-7A1670933A43}"/>
              </a:ext>
            </a:extLst>
          </p:cNvPr>
          <p:cNvSpPr txBox="1">
            <a:spLocks/>
          </p:cNvSpPr>
          <p:nvPr/>
        </p:nvSpPr>
        <p:spPr bwMode="auto">
          <a:xfrm>
            <a:off x="3598545" y="319652"/>
            <a:ext cx="4890770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6.2.1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下载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6AC24F-BEC9-4DE0-991F-8141509BE9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" r="2125" b="1784"/>
          <a:stretch/>
        </p:blipFill>
        <p:spPr>
          <a:xfrm>
            <a:off x="967563" y="1309277"/>
            <a:ext cx="4114800" cy="369899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2D4D82F-01D8-4E72-ABA1-4A5B9CEEF3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4505" b="38841"/>
          <a:stretch/>
        </p:blipFill>
        <p:spPr>
          <a:xfrm>
            <a:off x="5454650" y="2048457"/>
            <a:ext cx="6397992" cy="323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8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85" y="567055"/>
            <a:ext cx="2406015" cy="2327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11054"/>
          <a:stretch>
            <a:fillRect/>
          </a:stretch>
        </p:blipFill>
        <p:spPr>
          <a:xfrm>
            <a:off x="0" y="6198870"/>
            <a:ext cx="12192635" cy="659130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22E7FCE-6F0C-4E14-BC08-5B44B7C4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12" name="标题 5">
            <a:extLst>
              <a:ext uri="{FF2B5EF4-FFF2-40B4-BE49-F238E27FC236}">
                <a16:creationId xmlns:a16="http://schemas.microsoft.com/office/drawing/2014/main" id="{6B896230-AA82-4CC8-8D18-B14D6F5D958F}"/>
              </a:ext>
            </a:extLst>
          </p:cNvPr>
          <p:cNvSpPr txBox="1">
            <a:spLocks/>
          </p:cNvSpPr>
          <p:nvPr/>
        </p:nvSpPr>
        <p:spPr bwMode="auto">
          <a:xfrm>
            <a:off x="889000" y="2564874"/>
            <a:ext cx="5764162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kern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</a:rPr>
              <a:t>6.3 Tableau</a:t>
            </a:r>
            <a:r>
              <a:rPr lang="zh-CN" altLang="en-US" sz="4800" kern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</a:rPr>
              <a:t>的界面</a:t>
            </a:r>
          </a:p>
        </p:txBody>
      </p:sp>
      <p:sp>
        <p:nvSpPr>
          <p:cNvPr id="9" name="副标题 6">
            <a:extLst>
              <a:ext uri="{FF2B5EF4-FFF2-40B4-BE49-F238E27FC236}">
                <a16:creationId xmlns:a16="http://schemas.microsoft.com/office/drawing/2014/main" id="{8E35D5AF-DA05-402A-877D-8E378E1B2603}"/>
              </a:ext>
            </a:extLst>
          </p:cNvPr>
          <p:cNvSpPr txBox="1">
            <a:spLocks/>
          </p:cNvSpPr>
          <p:nvPr/>
        </p:nvSpPr>
        <p:spPr bwMode="auto">
          <a:xfrm>
            <a:off x="3935760" y="4077072"/>
            <a:ext cx="4320480" cy="1752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▲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+mn-ea"/>
              </a:rPr>
              <a:t>6.2 Tableau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+mn-ea"/>
              </a:rPr>
              <a:t>的安装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▼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6.4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Tableau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的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/>
                <a:ea typeface="宋体"/>
              </a:rPr>
              <a:t>术语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1475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6.3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的界面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8DC51A3-9C25-4CC5-A5F5-7A1670933A43}"/>
              </a:ext>
            </a:extLst>
          </p:cNvPr>
          <p:cNvSpPr txBox="1">
            <a:spLocks/>
          </p:cNvSpPr>
          <p:nvPr/>
        </p:nvSpPr>
        <p:spPr bwMode="auto">
          <a:xfrm>
            <a:off x="3598545" y="319652"/>
            <a:ext cx="4890770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Tableau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的界面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A0439528-3A23-4F59-81CC-B0E068217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508" y="1023006"/>
            <a:ext cx="9040984" cy="519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32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6.3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的界面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8DC51A3-9C25-4CC5-A5F5-7A1670933A43}"/>
              </a:ext>
            </a:extLst>
          </p:cNvPr>
          <p:cNvSpPr txBox="1">
            <a:spLocks/>
          </p:cNvSpPr>
          <p:nvPr/>
        </p:nvSpPr>
        <p:spPr bwMode="auto">
          <a:xfrm>
            <a:off x="3598545" y="319652"/>
            <a:ext cx="4890770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6.3.1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菜单及工具栏区域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014BBE7-C68B-43E0-AB45-7159F2783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564295"/>
              </p:ext>
            </p:extLst>
          </p:nvPr>
        </p:nvGraphicFramePr>
        <p:xfrm>
          <a:off x="958702" y="1648415"/>
          <a:ext cx="10030460" cy="4201160"/>
        </p:xfrm>
        <a:graphic>
          <a:graphicData uri="http://schemas.openxmlformats.org/drawingml/2006/table">
            <a:tbl>
              <a:tblPr firstRow="1" bandRow="1"/>
              <a:tblGrid>
                <a:gridCol w="1191260">
                  <a:extLst>
                    <a:ext uri="{9D8B030D-6E8A-4147-A177-3AD203B41FA5}">
                      <a16:colId xmlns:a16="http://schemas.microsoft.com/office/drawing/2014/main" val="3486392025"/>
                    </a:ext>
                  </a:extLst>
                </a:gridCol>
                <a:gridCol w="1271270">
                  <a:extLst>
                    <a:ext uri="{9D8B030D-6E8A-4147-A177-3AD203B41FA5}">
                      <a16:colId xmlns:a16="http://schemas.microsoft.com/office/drawing/2014/main" val="320822156"/>
                    </a:ext>
                  </a:extLst>
                </a:gridCol>
                <a:gridCol w="7567930">
                  <a:extLst>
                    <a:ext uri="{9D8B030D-6E8A-4147-A177-3AD203B41FA5}">
                      <a16:colId xmlns:a16="http://schemas.microsoft.com/office/drawing/2014/main" val="2910894051"/>
                    </a:ext>
                  </a:extLst>
                </a:gridCol>
              </a:tblGrid>
              <a:tr h="342900"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1600" dirty="0"/>
                        <a:t>Tableau的菜单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52737"/>
                  </a:ext>
                </a:extLst>
              </a:tr>
              <a:tr h="304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1600" b="1" dirty="0" err="1"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中文名称</a:t>
                      </a:r>
                      <a:endParaRPr lang="en-US" altLang="en-US" sz="1600" b="1" dirty="0"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1600" b="1" dirty="0" err="1"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英文名称</a:t>
                      </a:r>
                      <a:endParaRPr lang="en-US" altLang="en-US" sz="1600" b="1" dirty="0"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1600" b="1" dirty="0" err="1"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主要功能</a:t>
                      </a:r>
                      <a:endParaRPr lang="en-US" altLang="en-US" sz="1600" b="1" dirty="0"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388500"/>
                  </a:ext>
                </a:extLst>
              </a:tr>
              <a:tr h="6343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600" b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数据</a:t>
                      </a:r>
                      <a:endParaRPr lang="en-US" altLang="en-US" sz="1600" b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6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Data</a:t>
                      </a:r>
                      <a:r>
                        <a:rPr lang="en-US" sz="16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S</a:t>
                      </a:r>
                      <a:r>
                        <a:rPr lang="en-US" sz="16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ource</a:t>
                      </a:r>
                      <a:endParaRPr lang="en-US" altLang="en-US" sz="1600" b="0" dirty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6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ea"/>
                        </a:rPr>
                        <a:t>为Tableau数据可视化和故事化创建新数据来源和编辑已有数据来源，如已有数据来源的修改和导出等功能</a:t>
                      </a:r>
                      <a:r>
                        <a:rPr lang="en-US" sz="16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ea"/>
                        </a:rPr>
                        <a:t>。</a:t>
                      </a:r>
                      <a:endParaRPr lang="en-US" altLang="en-US" sz="1600" b="0" dirty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ea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371411"/>
                  </a:ext>
                </a:extLst>
              </a:tr>
              <a:tr h="6407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600" b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工作表</a:t>
                      </a:r>
                      <a:endParaRPr lang="en-US" altLang="en-US" sz="1600" b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600" b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W</a:t>
                      </a:r>
                      <a:r>
                        <a:rPr lang="en-US" sz="1600" b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orksheet</a:t>
                      </a:r>
                      <a:endParaRPr lang="en-US" altLang="en-US" sz="1600" b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等线" panose="02010600030101010101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6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创建新的数据可视化工作表，并调整工作表的组件以辅助可视化功能，如显示标题、说明、摘要等</a:t>
                      </a:r>
                      <a:r>
                        <a:rPr lang="en-US" sz="16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。</a:t>
                      </a:r>
                      <a:endParaRPr lang="en-US" altLang="en-US" sz="1600" b="0" dirty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417736"/>
                  </a:ext>
                </a:extLst>
              </a:tr>
              <a:tr h="3263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600" b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仪表板</a:t>
                      </a:r>
                      <a:endParaRPr lang="en-US" altLang="en-US" sz="1600" b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600" b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Dashboard</a:t>
                      </a:r>
                      <a:endParaRPr lang="en-US" altLang="en-US" sz="1600" b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6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创建新的数据可视化仪表板，并调整仪表板表的布局、背景网格、显示标题等</a:t>
                      </a:r>
                      <a:r>
                        <a:rPr lang="en-US" sz="16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。</a:t>
                      </a:r>
                      <a:endParaRPr lang="en-US" altLang="en-US" sz="1600" b="0" dirty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701091"/>
                  </a:ext>
                </a:extLst>
              </a:tr>
              <a:tr h="5448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600" b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故事</a:t>
                      </a:r>
                      <a:endParaRPr lang="en-US" altLang="en-US" sz="1600" b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600" b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Story</a:t>
                      </a:r>
                      <a:endParaRPr lang="en-US" altLang="en-US" sz="1600" b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6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ea"/>
                        </a:rPr>
                        <a:t>创建新的数据故事，并设置故事的格式、显示标题、前进</a:t>
                      </a:r>
                      <a:r>
                        <a:rPr lang="en-US" sz="16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ea"/>
                        </a:rPr>
                        <a:t>/</a:t>
                      </a:r>
                      <a:r>
                        <a:rPr lang="en-US" sz="16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ea"/>
                        </a:rPr>
                        <a:t>后退按钮以及运行更新</a:t>
                      </a:r>
                      <a:r>
                        <a:rPr lang="en-US" sz="16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ea"/>
                        </a:rPr>
                        <a:t>。</a:t>
                      </a:r>
                      <a:endParaRPr lang="en-US" altLang="en-US" sz="1600" b="0" dirty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ea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02237"/>
                  </a:ext>
                </a:extLst>
              </a:tr>
              <a:tr h="5168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600" b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分析</a:t>
                      </a:r>
                      <a:endParaRPr lang="en-US" altLang="en-US" sz="1600" b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600" b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Analysis</a:t>
                      </a:r>
                      <a:endParaRPr lang="en-US" altLang="en-US" sz="1600" b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6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ea"/>
                        </a:rPr>
                        <a:t>为Tableau数据可视化和故事化设置分析方式，如按行或列计算百分比或合计值、显示趋势线和特殊值、选择筛选器等</a:t>
                      </a:r>
                      <a:r>
                        <a:rPr lang="en-US" sz="16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ea"/>
                        </a:rPr>
                        <a:t>。</a:t>
                      </a:r>
                      <a:endParaRPr lang="en-US" altLang="en-US" sz="1600" b="0" dirty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ea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512024"/>
                  </a:ext>
                </a:extLst>
              </a:tr>
              <a:tr h="5416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600" b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地图</a:t>
                      </a:r>
                      <a:endParaRPr lang="en-US" altLang="en-US" sz="1600" b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600" b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Map</a:t>
                      </a:r>
                      <a:endParaRPr lang="en-US" altLang="en-US" sz="1600" b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ea"/>
                        </a:rPr>
                        <a:t>调整地图显示方式，如在背景地图选项中切换已有的背景地图效果或添加Mapbox和WMS地图服务；在背景图像选项中添加静态图片背景。</a:t>
                      </a:r>
                      <a:endParaRPr lang="en-US" altLang="en-US" sz="1600" b="0" dirty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ea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214117"/>
                  </a:ext>
                </a:extLst>
              </a:tr>
              <a:tr h="3486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600" b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帮助</a:t>
                      </a:r>
                      <a:endParaRPr lang="en-US" altLang="en-US" sz="1600" b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600" b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Help</a:t>
                      </a:r>
                      <a:endParaRPr lang="en-US" altLang="en-US" sz="1600" b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6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ea"/>
                        </a:rPr>
                        <a:t>辅助用户使用Tableau工具，提供选择语言、检查更新、查看帮助等功能</a:t>
                      </a:r>
                      <a:r>
                        <a:rPr lang="en-US" sz="16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+mn-ea"/>
                        </a:rPr>
                        <a:t>。</a:t>
                      </a:r>
                      <a:endParaRPr lang="en-US" altLang="en-US" sz="1600" b="0" dirty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+mn-ea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774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778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6.3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的界面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8DC51A3-9C25-4CC5-A5F5-7A1670933A43}"/>
              </a:ext>
            </a:extLst>
          </p:cNvPr>
          <p:cNvSpPr txBox="1">
            <a:spLocks/>
          </p:cNvSpPr>
          <p:nvPr/>
        </p:nvSpPr>
        <p:spPr bwMode="auto">
          <a:xfrm>
            <a:off x="3598545" y="319652"/>
            <a:ext cx="4890770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6.3.1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菜单及工具栏区域</a:t>
            </a:r>
          </a:p>
        </p:txBody>
      </p:sp>
      <p:pic>
        <p:nvPicPr>
          <p:cNvPr id="17" name="图片 179381">
            <a:extLst>
              <a:ext uri="{FF2B5EF4-FFF2-40B4-BE49-F238E27FC236}">
                <a16:creationId xmlns:a16="http://schemas.microsoft.com/office/drawing/2014/main" id="{D9FC2CE5-B0C5-43D7-B4B3-93D21BDB56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255" y="1001040"/>
            <a:ext cx="8073390" cy="49911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92DD3ED-69CE-488E-BB8C-051E68A026D4}"/>
              </a:ext>
            </a:extLst>
          </p:cNvPr>
          <p:cNvSpPr txBox="1"/>
          <p:nvPr/>
        </p:nvSpPr>
        <p:spPr>
          <a:xfrm>
            <a:off x="4776972" y="6098391"/>
            <a:ext cx="2638056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latin typeface="宋体"/>
                <a:ea typeface="宋体"/>
                <a:cs typeface="+mn-ea"/>
              </a:rPr>
              <a:t>    </a:t>
            </a:r>
            <a:r>
              <a:rPr lang="zh-CN" altLang="en-US" sz="2000" b="1" dirty="0">
                <a:solidFill>
                  <a:prstClr val="black"/>
                </a:solidFill>
                <a:latin typeface="宋体"/>
                <a:ea typeface="宋体"/>
                <a:cs typeface="+mn-ea"/>
              </a:rPr>
              <a:t>智能推荐区域</a:t>
            </a:r>
          </a:p>
        </p:txBody>
      </p:sp>
    </p:spTree>
    <p:extLst>
      <p:ext uri="{BB962C8B-B14F-4D97-AF65-F5344CB8AC3E}">
        <p14:creationId xmlns:p14="http://schemas.microsoft.com/office/powerpoint/2010/main" val="77606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10642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目录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33E75191-F369-4A2E-931D-B7AF7FF9B006}"/>
              </a:ext>
            </a:extLst>
          </p:cNvPr>
          <p:cNvSpPr txBox="1">
            <a:spLocks/>
          </p:cNvSpPr>
          <p:nvPr/>
        </p:nvSpPr>
        <p:spPr bwMode="auto">
          <a:xfrm>
            <a:off x="2225460" y="836712"/>
            <a:ext cx="7210425" cy="822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主要内容</a:t>
            </a:r>
          </a:p>
        </p:txBody>
      </p:sp>
      <p:graphicFrame>
        <p:nvGraphicFramePr>
          <p:cNvPr id="18" name="内容占位符 4">
            <a:extLst>
              <a:ext uri="{FF2B5EF4-FFF2-40B4-BE49-F238E27FC236}">
                <a16:creationId xmlns:a16="http://schemas.microsoft.com/office/drawing/2014/main" id="{70F6451A-9AD5-4652-A47C-18CDEA3C87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6863324"/>
              </p:ext>
            </p:extLst>
          </p:nvPr>
        </p:nvGraphicFramePr>
        <p:xfrm>
          <a:off x="1510184" y="2196664"/>
          <a:ext cx="9171632" cy="3482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58209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6.3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的界面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8DC51A3-9C25-4CC5-A5F5-7A1670933A43}"/>
              </a:ext>
            </a:extLst>
          </p:cNvPr>
          <p:cNvSpPr txBox="1">
            <a:spLocks/>
          </p:cNvSpPr>
          <p:nvPr/>
        </p:nvSpPr>
        <p:spPr bwMode="auto">
          <a:xfrm>
            <a:off x="949842" y="411598"/>
            <a:ext cx="9952073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6.3.2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数据源、工作表、仪表板和故事标签及状态栏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E15FCB3-A7A9-41EA-86A4-744B5A4135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0"/>
          <a:stretch/>
        </p:blipFill>
        <p:spPr>
          <a:xfrm>
            <a:off x="1998920" y="1249045"/>
            <a:ext cx="8194159" cy="488883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CEF037C-57B1-4279-B860-73D2DCEA987C}"/>
              </a:ext>
            </a:extLst>
          </p:cNvPr>
          <p:cNvSpPr/>
          <p:nvPr/>
        </p:nvSpPr>
        <p:spPr>
          <a:xfrm>
            <a:off x="5387164" y="3359888"/>
            <a:ext cx="1446028" cy="2480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87648DB-5B04-4B18-A45D-7E81A77DC52B}"/>
              </a:ext>
            </a:extLst>
          </p:cNvPr>
          <p:cNvSpPr txBox="1"/>
          <p:nvPr/>
        </p:nvSpPr>
        <p:spPr>
          <a:xfrm>
            <a:off x="3359696" y="6104810"/>
            <a:ext cx="50800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266700" algn="ctr"/>
            <a:r>
              <a:rPr lang="zh-CN" b="0">
                <a:latin typeface="宋体" panose="02010600030101010101" pitchFamily="2" charset="-122"/>
                <a:ea typeface="宋体" panose="02010600030101010101" pitchFamily="2" charset="-122"/>
              </a:rPr>
              <a:t>工作表、仪表板和故事标签及其快捷菜单</a:t>
            </a:r>
            <a:endParaRPr lang="zh-CN" altLang="en-US" b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7511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6.3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的界面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8DC51A3-9C25-4CC5-A5F5-7A1670933A43}"/>
              </a:ext>
            </a:extLst>
          </p:cNvPr>
          <p:cNvSpPr txBox="1">
            <a:spLocks/>
          </p:cNvSpPr>
          <p:nvPr/>
        </p:nvSpPr>
        <p:spPr bwMode="auto">
          <a:xfrm>
            <a:off x="3598545" y="319652"/>
            <a:ext cx="4890770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6.3.3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侧栏及窗格区域</a:t>
            </a:r>
          </a:p>
        </p:txBody>
      </p:sp>
      <p:pic>
        <p:nvPicPr>
          <p:cNvPr id="15" name="图片 21">
            <a:extLst>
              <a:ext uri="{FF2B5EF4-FFF2-40B4-BE49-F238E27FC236}">
                <a16:creationId xmlns:a16="http://schemas.microsoft.com/office/drawing/2014/main" id="{9675E83C-6F12-4AFC-8D9F-CB56998F12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595" y="1196975"/>
            <a:ext cx="6167755" cy="489585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4C1E177-283E-46D0-A0D1-0366AF06B916}"/>
              </a:ext>
            </a:extLst>
          </p:cNvPr>
          <p:cNvSpPr txBox="1"/>
          <p:nvPr/>
        </p:nvSpPr>
        <p:spPr>
          <a:xfrm>
            <a:off x="3719830" y="6093460"/>
            <a:ext cx="50800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宋体"/>
                <a:ea typeface="宋体"/>
                <a:cs typeface="+mn-ea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宋体"/>
                <a:ea typeface="宋体"/>
                <a:cs typeface="+mn-ea"/>
              </a:rPr>
              <a:t>侧栏中显示的窗格及其动态变化</a:t>
            </a:r>
          </a:p>
        </p:txBody>
      </p:sp>
    </p:spTree>
    <p:extLst>
      <p:ext uri="{BB962C8B-B14F-4D97-AF65-F5344CB8AC3E}">
        <p14:creationId xmlns:p14="http://schemas.microsoft.com/office/powerpoint/2010/main" val="2933135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6.3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的界面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8DC51A3-9C25-4CC5-A5F5-7A1670933A43}"/>
              </a:ext>
            </a:extLst>
          </p:cNvPr>
          <p:cNvSpPr txBox="1">
            <a:spLocks/>
          </p:cNvSpPr>
          <p:nvPr/>
        </p:nvSpPr>
        <p:spPr bwMode="auto">
          <a:xfrm>
            <a:off x="3598545" y="319652"/>
            <a:ext cx="4890770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6.3.4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画布及视图区域</a:t>
            </a:r>
          </a:p>
        </p:txBody>
      </p:sp>
      <p:pic>
        <p:nvPicPr>
          <p:cNvPr id="15" name="图片 179379">
            <a:extLst>
              <a:ext uri="{FF2B5EF4-FFF2-40B4-BE49-F238E27FC236}">
                <a16:creationId xmlns:a16="http://schemas.microsoft.com/office/drawing/2014/main" id="{ED371B13-A923-41AA-B98C-A0F9A83FC1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945" y="1181100"/>
            <a:ext cx="6313170" cy="476313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86C66E5-40D5-4909-AE80-ABC7834EB401}"/>
              </a:ext>
            </a:extLst>
          </p:cNvPr>
          <p:cNvSpPr txBox="1"/>
          <p:nvPr/>
        </p:nvSpPr>
        <p:spPr>
          <a:xfrm>
            <a:off x="3190875" y="6093460"/>
            <a:ext cx="50800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工作表的画布及视图区域</a:t>
            </a:r>
          </a:p>
        </p:txBody>
      </p:sp>
    </p:spTree>
    <p:extLst>
      <p:ext uri="{BB962C8B-B14F-4D97-AF65-F5344CB8AC3E}">
        <p14:creationId xmlns:p14="http://schemas.microsoft.com/office/powerpoint/2010/main" val="4059380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6.3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的界面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8DC51A3-9C25-4CC5-A5F5-7A1670933A43}"/>
              </a:ext>
            </a:extLst>
          </p:cNvPr>
          <p:cNvSpPr txBox="1">
            <a:spLocks/>
          </p:cNvSpPr>
          <p:nvPr/>
        </p:nvSpPr>
        <p:spPr bwMode="auto">
          <a:xfrm>
            <a:off x="3598545" y="319652"/>
            <a:ext cx="4890770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6.3.5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卡和功能架区域</a:t>
            </a:r>
          </a:p>
        </p:txBody>
      </p:sp>
      <p:pic>
        <p:nvPicPr>
          <p:cNvPr id="12" name="图片 179380">
            <a:extLst>
              <a:ext uri="{FF2B5EF4-FFF2-40B4-BE49-F238E27FC236}">
                <a16:creationId xmlns:a16="http://schemas.microsoft.com/office/drawing/2014/main" id="{4AC7E812-B32F-42F4-BAA1-5E0E013E22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010" y="1072515"/>
            <a:ext cx="7786370" cy="507111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340EED4-127E-4CC5-9FDE-423AA0A2705B}"/>
              </a:ext>
            </a:extLst>
          </p:cNvPr>
          <p:cNvSpPr txBox="1"/>
          <p:nvPr/>
        </p:nvSpPr>
        <p:spPr>
          <a:xfrm>
            <a:off x="3633203" y="6182589"/>
            <a:ext cx="50800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266700" algn="ctr"/>
            <a:r>
              <a:rPr lang="en-US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>
                <a:latin typeface="宋体" panose="02010600030101010101" pitchFamily="2" charset="-122"/>
                <a:ea typeface="宋体" panose="02010600030101010101" pitchFamily="2" charset="-122"/>
              </a:rPr>
              <a:t>功能架区域及拖放操作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660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6.3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的界面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8DC51A3-9C25-4CC5-A5F5-7A1670933A43}"/>
              </a:ext>
            </a:extLst>
          </p:cNvPr>
          <p:cNvSpPr txBox="1">
            <a:spLocks/>
          </p:cNvSpPr>
          <p:nvPr/>
        </p:nvSpPr>
        <p:spPr bwMode="auto">
          <a:xfrm>
            <a:off x="3598545" y="319652"/>
            <a:ext cx="4890770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6.3.6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智能推荐区域</a:t>
            </a:r>
          </a:p>
        </p:txBody>
      </p:sp>
      <p:pic>
        <p:nvPicPr>
          <p:cNvPr id="15" name="图片 179381">
            <a:extLst>
              <a:ext uri="{FF2B5EF4-FFF2-40B4-BE49-F238E27FC236}">
                <a16:creationId xmlns:a16="http://schemas.microsoft.com/office/drawing/2014/main" id="{CA6F93A7-556E-481C-9A8C-40E81BE563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25" y="1103630"/>
            <a:ext cx="7938135" cy="490728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C3CCD29-2855-4AA2-8CEC-FA7AF8EAC46C}"/>
              </a:ext>
            </a:extLst>
          </p:cNvPr>
          <p:cNvSpPr txBox="1"/>
          <p:nvPr/>
        </p:nvSpPr>
        <p:spPr>
          <a:xfrm>
            <a:off x="3762692" y="6116555"/>
            <a:ext cx="50800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智能推荐区域</a:t>
            </a:r>
          </a:p>
        </p:txBody>
      </p:sp>
    </p:spTree>
    <p:extLst>
      <p:ext uri="{BB962C8B-B14F-4D97-AF65-F5344CB8AC3E}">
        <p14:creationId xmlns:p14="http://schemas.microsoft.com/office/powerpoint/2010/main" val="2963593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85" y="567055"/>
            <a:ext cx="2406015" cy="2327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11054"/>
          <a:stretch>
            <a:fillRect/>
          </a:stretch>
        </p:blipFill>
        <p:spPr>
          <a:xfrm>
            <a:off x="0" y="6198870"/>
            <a:ext cx="12192635" cy="659130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22E7FCE-6F0C-4E14-BC08-5B44B7C4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12" name="标题 5">
            <a:extLst>
              <a:ext uri="{FF2B5EF4-FFF2-40B4-BE49-F238E27FC236}">
                <a16:creationId xmlns:a16="http://schemas.microsoft.com/office/drawing/2014/main" id="{6B896230-AA82-4CC8-8D18-B14D6F5D958F}"/>
              </a:ext>
            </a:extLst>
          </p:cNvPr>
          <p:cNvSpPr txBox="1">
            <a:spLocks/>
          </p:cNvSpPr>
          <p:nvPr/>
        </p:nvSpPr>
        <p:spPr bwMode="auto">
          <a:xfrm>
            <a:off x="782674" y="2323465"/>
            <a:ext cx="5764162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kern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</a:rPr>
              <a:t>6.4 Tableau</a:t>
            </a:r>
            <a:r>
              <a:rPr lang="zh-CN" altLang="en-US" sz="4800" kern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</a:rPr>
              <a:t>的术语</a:t>
            </a:r>
          </a:p>
        </p:txBody>
      </p:sp>
      <p:sp>
        <p:nvSpPr>
          <p:cNvPr id="8" name="副标题 6">
            <a:extLst>
              <a:ext uri="{FF2B5EF4-FFF2-40B4-BE49-F238E27FC236}">
                <a16:creationId xmlns:a16="http://schemas.microsoft.com/office/drawing/2014/main" id="{692938E2-E237-428D-BA70-9DF13EC38F72}"/>
              </a:ext>
            </a:extLst>
          </p:cNvPr>
          <p:cNvSpPr txBox="1">
            <a:spLocks/>
          </p:cNvSpPr>
          <p:nvPr/>
        </p:nvSpPr>
        <p:spPr bwMode="auto">
          <a:xfrm>
            <a:off x="3935760" y="4077072"/>
            <a:ext cx="4320480" cy="1752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▲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6.3 Tableau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的界面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▼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6.4.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Tableau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的术语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8859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6.4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的术语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8DC51A3-9C25-4CC5-A5F5-7A1670933A43}"/>
              </a:ext>
            </a:extLst>
          </p:cNvPr>
          <p:cNvSpPr txBox="1">
            <a:spLocks/>
          </p:cNvSpPr>
          <p:nvPr/>
        </p:nvSpPr>
        <p:spPr bwMode="auto">
          <a:xfrm>
            <a:off x="3039737" y="434975"/>
            <a:ext cx="6112525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6.4.1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数据来源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Data Source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）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CF60A640-41CF-424B-93A3-E75704DAE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4422" y="1424601"/>
            <a:ext cx="2832475" cy="413977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155BF98-719F-419E-9845-48CC8539AC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7743" y="2456434"/>
            <a:ext cx="3556500" cy="3010981"/>
          </a:xfrm>
          <a:prstGeom prst="rect">
            <a:avLst/>
          </a:prstGeom>
        </p:spPr>
      </p:pic>
      <p:sp>
        <p:nvSpPr>
          <p:cNvPr id="37" name="文本框 100">
            <a:extLst>
              <a:ext uri="{FF2B5EF4-FFF2-40B4-BE49-F238E27FC236}">
                <a16:creationId xmlns:a16="http://schemas.microsoft.com/office/drawing/2014/main" id="{C31E5A4C-2B62-4249-AC3D-6D4C035CF70F}"/>
              </a:ext>
            </a:extLst>
          </p:cNvPr>
          <p:cNvSpPr txBox="1"/>
          <p:nvPr/>
        </p:nvSpPr>
        <p:spPr>
          <a:xfrm>
            <a:off x="3555999" y="5780075"/>
            <a:ext cx="50800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indent="266700"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Tableau Public</a:t>
            </a:r>
            <a:r>
              <a:rPr 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连接数据来源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877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6.4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的术语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8DC51A3-9C25-4CC5-A5F5-7A1670933A43}"/>
              </a:ext>
            </a:extLst>
          </p:cNvPr>
          <p:cNvSpPr txBox="1">
            <a:spLocks/>
          </p:cNvSpPr>
          <p:nvPr/>
        </p:nvSpPr>
        <p:spPr bwMode="auto">
          <a:xfrm>
            <a:off x="2434268" y="434975"/>
            <a:ext cx="7323464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6.4.2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工作簿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Workbooks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）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及其组成</a:t>
            </a:r>
          </a:p>
        </p:txBody>
      </p:sp>
      <p:pic>
        <p:nvPicPr>
          <p:cNvPr id="18" name="pic">
            <a:extLst>
              <a:ext uri="{FF2B5EF4-FFF2-40B4-BE49-F238E27FC236}">
                <a16:creationId xmlns:a16="http://schemas.microsoft.com/office/drawing/2014/main" id="{7ACCEFA1-040C-4A82-A7DF-25B4EAFB69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15602" y="1360755"/>
            <a:ext cx="6360795" cy="463105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7BEB114-73E9-4922-9510-21E059B18E69}"/>
              </a:ext>
            </a:extLst>
          </p:cNvPr>
          <p:cNvSpPr txBox="1"/>
          <p:nvPr/>
        </p:nvSpPr>
        <p:spPr>
          <a:xfrm>
            <a:off x="3442104" y="6017915"/>
            <a:ext cx="5307789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1270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Tableau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中的工作簿、工作表、仪表板和故事</a:t>
            </a:r>
          </a:p>
        </p:txBody>
      </p:sp>
    </p:spTree>
    <p:extLst>
      <p:ext uri="{BB962C8B-B14F-4D97-AF65-F5344CB8AC3E}">
        <p14:creationId xmlns:p14="http://schemas.microsoft.com/office/powerpoint/2010/main" val="694266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6.4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的术语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8DC51A3-9C25-4CC5-A5F5-7A1670933A43}"/>
              </a:ext>
            </a:extLst>
          </p:cNvPr>
          <p:cNvSpPr txBox="1">
            <a:spLocks/>
          </p:cNvSpPr>
          <p:nvPr/>
        </p:nvSpPr>
        <p:spPr bwMode="auto">
          <a:xfrm>
            <a:off x="2434268" y="434975"/>
            <a:ext cx="7323464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6.4.3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窗格</a:t>
            </a:r>
            <a:r>
              <a:rPr lang="zh-CN" altLang="en-US" b="1" kern="0" dirty="0">
                <a:solidFill>
                  <a:srgbClr val="44546A"/>
                </a:solidFill>
                <a:latin typeface="+mn-ea"/>
                <a:ea typeface="+mn-ea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Pane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）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及其类型</a:t>
            </a:r>
          </a:p>
        </p:txBody>
      </p:sp>
      <p:pic>
        <p:nvPicPr>
          <p:cNvPr id="16" name="图片 179389">
            <a:extLst>
              <a:ext uri="{FF2B5EF4-FFF2-40B4-BE49-F238E27FC236}">
                <a16:creationId xmlns:a16="http://schemas.microsoft.com/office/drawing/2014/main" id="{6687D935-B4A6-403F-B006-4613B019A6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588" y="1248367"/>
            <a:ext cx="7269823" cy="475350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79EE7F9-4CDD-4D9E-AEA5-1119BED44A33}"/>
              </a:ext>
            </a:extLst>
          </p:cNvPr>
          <p:cNvSpPr txBox="1"/>
          <p:nvPr/>
        </p:nvSpPr>
        <p:spPr>
          <a:xfrm>
            <a:off x="3532438" y="6053604"/>
            <a:ext cx="5668122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Tableau Public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分析窗格中“含四分位点的中值”参考线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9684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6.4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的术语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8DC51A3-9C25-4CC5-A5F5-7A1670933A43}"/>
              </a:ext>
            </a:extLst>
          </p:cNvPr>
          <p:cNvSpPr txBox="1">
            <a:spLocks/>
          </p:cNvSpPr>
          <p:nvPr/>
        </p:nvSpPr>
        <p:spPr bwMode="auto">
          <a:xfrm>
            <a:off x="2434268" y="434975"/>
            <a:ext cx="7323464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6.4.4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功能架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Shelf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）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及其类型</a:t>
            </a:r>
          </a:p>
        </p:txBody>
      </p:sp>
      <p:pic>
        <p:nvPicPr>
          <p:cNvPr id="15" name="图片 73">
            <a:extLst>
              <a:ext uri="{FF2B5EF4-FFF2-40B4-BE49-F238E27FC236}">
                <a16:creationId xmlns:a16="http://schemas.microsoft.com/office/drawing/2014/main" id="{E7A3A837-4EC7-4FB6-BB19-6DD9D0E2F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781" y="1146263"/>
            <a:ext cx="4557261" cy="485580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FEDA8E5-3543-44E1-897A-55020E1E7C5F}"/>
              </a:ext>
            </a:extLst>
          </p:cNvPr>
          <p:cNvSpPr txBox="1"/>
          <p:nvPr/>
        </p:nvSpPr>
        <p:spPr>
          <a:xfrm>
            <a:off x="4950847" y="6036259"/>
            <a:ext cx="2290305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列功能架和行功能架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7757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85" y="567055"/>
            <a:ext cx="2406015" cy="2327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11054"/>
          <a:stretch>
            <a:fillRect/>
          </a:stretch>
        </p:blipFill>
        <p:spPr>
          <a:xfrm>
            <a:off x="0" y="6198870"/>
            <a:ext cx="12192635" cy="659130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22E7FCE-6F0C-4E14-BC08-5B44B7C4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12" name="标题 5">
            <a:extLst>
              <a:ext uri="{FF2B5EF4-FFF2-40B4-BE49-F238E27FC236}">
                <a16:creationId xmlns:a16="http://schemas.microsoft.com/office/drawing/2014/main" id="{6B896230-AA82-4CC8-8D18-B14D6F5D958F}"/>
              </a:ext>
            </a:extLst>
          </p:cNvPr>
          <p:cNvSpPr txBox="1">
            <a:spLocks/>
          </p:cNvSpPr>
          <p:nvPr/>
        </p:nvSpPr>
        <p:spPr bwMode="auto">
          <a:xfrm>
            <a:off x="889000" y="2564874"/>
            <a:ext cx="5764162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kern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</a:rPr>
              <a:t>6.1 Tableau</a:t>
            </a:r>
            <a:r>
              <a:rPr lang="zh-CN" altLang="en-US" sz="4800" kern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</a:rPr>
              <a:t>的概述</a:t>
            </a:r>
          </a:p>
        </p:txBody>
      </p:sp>
      <p:sp>
        <p:nvSpPr>
          <p:cNvPr id="9" name="副标题 6">
            <a:extLst>
              <a:ext uri="{FF2B5EF4-FFF2-40B4-BE49-F238E27FC236}">
                <a16:creationId xmlns:a16="http://schemas.microsoft.com/office/drawing/2014/main" id="{7D6C7974-026E-4BA0-8F99-2685C93979C0}"/>
              </a:ext>
            </a:extLst>
          </p:cNvPr>
          <p:cNvSpPr txBox="1">
            <a:spLocks/>
          </p:cNvSpPr>
          <p:nvPr/>
        </p:nvSpPr>
        <p:spPr bwMode="auto">
          <a:xfrm>
            <a:off x="3935760" y="4077072"/>
            <a:ext cx="4320480" cy="1752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▼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6.2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Tableau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的安装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5705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6.4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的术语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8DC51A3-9C25-4CC5-A5F5-7A1670933A43}"/>
              </a:ext>
            </a:extLst>
          </p:cNvPr>
          <p:cNvSpPr txBox="1">
            <a:spLocks/>
          </p:cNvSpPr>
          <p:nvPr/>
        </p:nvSpPr>
        <p:spPr bwMode="auto">
          <a:xfrm>
            <a:off x="2434268" y="434975"/>
            <a:ext cx="7323464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6.4.5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视图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View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）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及其智能推荐</a:t>
            </a:r>
          </a:p>
        </p:txBody>
      </p:sp>
      <p:pic>
        <p:nvPicPr>
          <p:cNvPr id="15" name="图片 179390">
            <a:extLst>
              <a:ext uri="{FF2B5EF4-FFF2-40B4-BE49-F238E27FC236}">
                <a16:creationId xmlns:a16="http://schemas.microsoft.com/office/drawing/2014/main" id="{16C7416D-1599-40BF-BABC-4FEEF6D1D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039" y="1249045"/>
            <a:ext cx="7487920" cy="483425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9960DF8-D340-410D-A1EF-1CDE3B548B36}"/>
              </a:ext>
            </a:extLst>
          </p:cNvPr>
          <p:cNvSpPr txBox="1"/>
          <p:nvPr/>
        </p:nvSpPr>
        <p:spPr>
          <a:xfrm>
            <a:off x="4434366" y="6096319"/>
            <a:ext cx="3323266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Tableau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视图的示例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折线图</a:t>
            </a:r>
          </a:p>
        </p:txBody>
      </p:sp>
    </p:spTree>
    <p:extLst>
      <p:ext uri="{BB962C8B-B14F-4D97-AF65-F5344CB8AC3E}">
        <p14:creationId xmlns:p14="http://schemas.microsoft.com/office/powerpoint/2010/main" val="2142267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6.4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的术语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8DC51A3-9C25-4CC5-A5F5-7A1670933A43}"/>
              </a:ext>
            </a:extLst>
          </p:cNvPr>
          <p:cNvSpPr txBox="1">
            <a:spLocks/>
          </p:cNvSpPr>
          <p:nvPr/>
        </p:nvSpPr>
        <p:spPr bwMode="auto">
          <a:xfrm>
            <a:off x="2434268" y="434975"/>
            <a:ext cx="7323464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6.4.5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视图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View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）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及其智能推荐</a:t>
            </a:r>
          </a:p>
        </p:txBody>
      </p:sp>
      <p:pic>
        <p:nvPicPr>
          <p:cNvPr id="15" name="图片 179391">
            <a:extLst>
              <a:ext uri="{FF2B5EF4-FFF2-40B4-BE49-F238E27FC236}">
                <a16:creationId xmlns:a16="http://schemas.microsoft.com/office/drawing/2014/main" id="{149A6EA2-A917-41DC-80DF-8ACF461C0E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268" y="1249045"/>
            <a:ext cx="7290435" cy="467423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3DCF8C0-F568-4FF3-B26C-001D78EF50E4}"/>
              </a:ext>
            </a:extLst>
          </p:cNvPr>
          <p:cNvSpPr txBox="1"/>
          <p:nvPr/>
        </p:nvSpPr>
        <p:spPr>
          <a:xfrm>
            <a:off x="4825066" y="6059134"/>
            <a:ext cx="2508838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Tableau</a:t>
            </a:r>
            <a:r>
              <a:rPr lang="zh-CN" altLang="en-US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智能推荐的示例</a:t>
            </a:r>
          </a:p>
        </p:txBody>
      </p:sp>
    </p:spTree>
    <p:extLst>
      <p:ext uri="{BB962C8B-B14F-4D97-AF65-F5344CB8AC3E}">
        <p14:creationId xmlns:p14="http://schemas.microsoft.com/office/powerpoint/2010/main" val="1346042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6.4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的术语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8DC51A3-9C25-4CC5-A5F5-7A1670933A43}"/>
              </a:ext>
            </a:extLst>
          </p:cNvPr>
          <p:cNvSpPr txBox="1">
            <a:spLocks/>
          </p:cNvSpPr>
          <p:nvPr/>
        </p:nvSpPr>
        <p:spPr bwMode="auto">
          <a:xfrm>
            <a:off x="2434268" y="434975"/>
            <a:ext cx="7323464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6.4.6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仪表板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Dashboard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）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5" name="图片 63" descr="图形用户界面, 应用程序&#10;&#10;描述已自动生成">
            <a:extLst>
              <a:ext uri="{FF2B5EF4-FFF2-40B4-BE49-F238E27FC236}">
                <a16:creationId xmlns:a16="http://schemas.microsoft.com/office/drawing/2014/main" id="{D9BADFBC-566D-4297-B9F8-6E813A20E1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190" y="1268730"/>
            <a:ext cx="7503160" cy="455422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71727C2-97E9-43E7-809A-906B0EB649A5}"/>
              </a:ext>
            </a:extLst>
          </p:cNvPr>
          <p:cNvSpPr txBox="1"/>
          <p:nvPr/>
        </p:nvSpPr>
        <p:spPr>
          <a:xfrm>
            <a:off x="3556000" y="5996386"/>
            <a:ext cx="50800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Tableau 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仪表板的类型之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分解模式</a:t>
            </a:r>
          </a:p>
        </p:txBody>
      </p:sp>
    </p:spTree>
    <p:extLst>
      <p:ext uri="{BB962C8B-B14F-4D97-AF65-F5344CB8AC3E}">
        <p14:creationId xmlns:p14="http://schemas.microsoft.com/office/powerpoint/2010/main" val="4028305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6.4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的术语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7586E2B8-09C8-4F9B-9062-CE91EBE9855F}"/>
              </a:ext>
            </a:extLst>
          </p:cNvPr>
          <p:cNvSpPr txBox="1">
            <a:spLocks/>
          </p:cNvSpPr>
          <p:nvPr/>
        </p:nvSpPr>
        <p:spPr bwMode="auto">
          <a:xfrm>
            <a:off x="2434268" y="434975"/>
            <a:ext cx="7323464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6.4.6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仪表板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Dashboard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）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6" name="图片 192">
            <a:extLst>
              <a:ext uri="{FF2B5EF4-FFF2-40B4-BE49-F238E27FC236}">
                <a16:creationId xmlns:a16="http://schemas.microsoft.com/office/drawing/2014/main" id="{7AD6D94E-D8DF-4F1F-9CF1-C6440C35D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6167" y="1318349"/>
            <a:ext cx="6003290" cy="458025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1909D15-8C98-41B3-B469-5444BDB003E6}"/>
              </a:ext>
            </a:extLst>
          </p:cNvPr>
          <p:cNvSpPr txBox="1"/>
          <p:nvPr/>
        </p:nvSpPr>
        <p:spPr>
          <a:xfrm>
            <a:off x="4114017" y="5984529"/>
            <a:ext cx="3963966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Tableau </a:t>
            </a:r>
            <a:r>
              <a: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仪表板</a:t>
            </a:r>
            <a:r>
              <a:rPr lang="zh-CN" altLang="en-US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的类型之</a:t>
            </a:r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——</a:t>
            </a:r>
            <a:r>
              <a:rPr lang="zh-CN" altLang="en-US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分解模式</a:t>
            </a: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1819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6.4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的术语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18F1FB67-87D5-4F9B-8E2E-6A47E439BE51}"/>
              </a:ext>
            </a:extLst>
          </p:cNvPr>
          <p:cNvSpPr txBox="1">
            <a:spLocks/>
          </p:cNvSpPr>
          <p:nvPr/>
        </p:nvSpPr>
        <p:spPr bwMode="auto">
          <a:xfrm>
            <a:off x="2434268" y="434975"/>
            <a:ext cx="7323464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6.4.6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仪表板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Dashboard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）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E0E396A7-6766-4817-8B71-04F22E3E4416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43454630"/>
              </p:ext>
            </p:extLst>
          </p:nvPr>
        </p:nvGraphicFramePr>
        <p:xfrm>
          <a:off x="1775460" y="2223770"/>
          <a:ext cx="8616315" cy="2411095"/>
        </p:xfrm>
        <a:graphic>
          <a:graphicData uri="http://schemas.openxmlformats.org/drawingml/2006/table">
            <a:tbl>
              <a:tblPr firstRow="1" bandRow="1"/>
              <a:tblGrid>
                <a:gridCol w="2872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2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2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8790"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2000" b="1" dirty="0">
                          <a:latin typeface="+mn-ea"/>
                          <a:cs typeface="+mn-ea"/>
                        </a:rPr>
                        <a:t> 仪表板的内容组织模式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7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+mn-ea"/>
                          <a:cs typeface="宋体" panose="02010600030101010101" pitchFamily="2" charset="-122"/>
                        </a:rPr>
                        <a:t>内容组织模式</a:t>
                      </a:r>
                      <a:endParaRPr lang="en-US" altLang="en-US" sz="2000" b="1">
                        <a:latin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+mn-ea"/>
                          <a:cs typeface="宋体" panose="02010600030101010101" pitchFamily="2" charset="-122"/>
                        </a:rPr>
                        <a:t>显示内容</a:t>
                      </a:r>
                      <a:endParaRPr lang="en-US" altLang="en-US" sz="2000" b="1">
                        <a:latin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2000" b="1" dirty="0" err="1">
                          <a:latin typeface="+mn-ea"/>
                          <a:cs typeface="宋体" panose="02010600030101010101" pitchFamily="2" charset="-122"/>
                        </a:rPr>
                        <a:t>显示效果</a:t>
                      </a:r>
                      <a:endParaRPr lang="en-US" altLang="en-US" sz="2000" b="1" dirty="0">
                        <a:latin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6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分解模式</a:t>
                      </a:r>
                      <a:endParaRPr lang="en-US" altLang="en-US" sz="2000" b="0" dirty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同一个数据对象的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多个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不同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Times New Roman" panose="02020603050405020304" pitchFamily="18" charset="0"/>
                        </a:rPr>
                        <a:t>视角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分析结果</a:t>
                      </a:r>
                      <a:endParaRPr lang="en-US" altLang="en-US" sz="2000" b="0" dirty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提升数据理解的深度</a:t>
                      </a:r>
                      <a:endParaRPr lang="en-US" altLang="en-US" sz="2000" b="0" dirty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59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合并模式</a:t>
                      </a:r>
                      <a:endParaRPr lang="en-US" altLang="en-US" sz="2000" b="0" dirty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同一个视角下的不同数据对象分析结果</a:t>
                      </a:r>
                      <a:endParaRPr lang="en-US" altLang="en-US" sz="2000" b="0" dirty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提升数据理解的广度</a:t>
                      </a:r>
                      <a:endParaRPr lang="en-US" altLang="en-US" sz="2000" b="0" dirty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700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6.4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的术语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18F1FB67-87D5-4F9B-8E2E-6A47E439BE51}"/>
              </a:ext>
            </a:extLst>
          </p:cNvPr>
          <p:cNvSpPr txBox="1">
            <a:spLocks/>
          </p:cNvSpPr>
          <p:nvPr/>
        </p:nvSpPr>
        <p:spPr bwMode="auto">
          <a:xfrm>
            <a:off x="2215819" y="394271"/>
            <a:ext cx="7323464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6.4.7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故事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Story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）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009554-7106-4D53-97B0-371D5D1F2286}"/>
              </a:ext>
            </a:extLst>
          </p:cNvPr>
          <p:cNvSpPr txBox="1"/>
          <p:nvPr/>
        </p:nvSpPr>
        <p:spPr>
          <a:xfrm>
            <a:off x="5134731" y="6094397"/>
            <a:ext cx="1922537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Tableau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故事示例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8" name="图片 193">
            <a:extLst>
              <a:ext uri="{FF2B5EF4-FFF2-40B4-BE49-F238E27FC236}">
                <a16:creationId xmlns:a16="http://schemas.microsoft.com/office/drawing/2014/main" id="{2B46A11B-F0A3-4BFE-950D-7A0886459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4268" y="1287375"/>
            <a:ext cx="7105015" cy="48317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4174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6.4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的术语</a:t>
            </a:r>
          </a:p>
        </p:txBody>
      </p:sp>
      <p:pic>
        <p:nvPicPr>
          <p:cNvPr id="16" name="pic">
            <a:extLst>
              <a:ext uri="{FF2B5EF4-FFF2-40B4-BE49-F238E27FC236}">
                <a16:creationId xmlns:a16="http://schemas.microsoft.com/office/drawing/2014/main" id="{5BABCF30-4357-447E-9494-FA5D3B56E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3795" y="1412875"/>
            <a:ext cx="6712585" cy="448627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C839C75-426B-44CF-A96A-915553E32BFB}"/>
              </a:ext>
            </a:extLst>
          </p:cNvPr>
          <p:cNvSpPr txBox="1"/>
          <p:nvPr/>
        </p:nvSpPr>
        <p:spPr>
          <a:xfrm>
            <a:off x="4801762" y="5581548"/>
            <a:ext cx="2588475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Tableau</a:t>
            </a:r>
            <a:r>
              <a:rPr lang="zh-CN" altLang="en-US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故事的组成要素</a:t>
            </a: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705E30F8-2F95-49F2-B5BA-035E161C2880}"/>
              </a:ext>
            </a:extLst>
          </p:cNvPr>
          <p:cNvSpPr txBox="1">
            <a:spLocks/>
          </p:cNvSpPr>
          <p:nvPr/>
        </p:nvSpPr>
        <p:spPr bwMode="auto">
          <a:xfrm>
            <a:off x="2215819" y="394271"/>
            <a:ext cx="7323464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6.4.7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故事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Story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）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7874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6.4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的术语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18F1FB67-87D5-4F9B-8E2E-6A47E439BE51}"/>
              </a:ext>
            </a:extLst>
          </p:cNvPr>
          <p:cNvSpPr txBox="1">
            <a:spLocks/>
          </p:cNvSpPr>
          <p:nvPr/>
        </p:nvSpPr>
        <p:spPr bwMode="auto">
          <a:xfrm>
            <a:off x="2434268" y="434975"/>
            <a:ext cx="7323464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6.4.8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参数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Parameters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） 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46BEC2-5B2F-4B5D-824E-CE1D587A8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0620" y="1249045"/>
            <a:ext cx="4760869" cy="44821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06EB0F4-1D2A-4AB7-9BE4-7713460BBCCB}"/>
              </a:ext>
            </a:extLst>
          </p:cNvPr>
          <p:cNvSpPr txBox="1"/>
          <p:nvPr/>
        </p:nvSpPr>
        <p:spPr>
          <a:xfrm>
            <a:off x="5543326" y="5753035"/>
            <a:ext cx="1105347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创建参数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8754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6.4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的术语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1B00DA5B-9875-42A2-BF91-F8BC17C242F4}"/>
              </a:ext>
            </a:extLst>
          </p:cNvPr>
          <p:cNvSpPr txBox="1">
            <a:spLocks/>
          </p:cNvSpPr>
          <p:nvPr/>
        </p:nvSpPr>
        <p:spPr bwMode="auto">
          <a:xfrm>
            <a:off x="2434268" y="434975"/>
            <a:ext cx="7323464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6.4.8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参数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Parameters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） 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图片 196">
            <a:extLst>
              <a:ext uri="{FF2B5EF4-FFF2-40B4-BE49-F238E27FC236}">
                <a16:creationId xmlns:a16="http://schemas.microsoft.com/office/drawing/2014/main" id="{4AEE5223-7A89-4859-8696-F807CA5B1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795" y="1268730"/>
            <a:ext cx="7848600" cy="460184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47CD708-AFC1-4F0E-8854-A1C5879BC6CE}"/>
              </a:ext>
            </a:extLst>
          </p:cNvPr>
          <p:cNvSpPr txBox="1"/>
          <p:nvPr/>
        </p:nvSpPr>
        <p:spPr>
          <a:xfrm>
            <a:off x="5523736" y="5911653"/>
            <a:ext cx="1648718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创建计算字段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7309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6.4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的术语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56983AD7-B1B8-4E51-B5D1-89F59881FF4F}"/>
              </a:ext>
            </a:extLst>
          </p:cNvPr>
          <p:cNvSpPr txBox="1">
            <a:spLocks/>
          </p:cNvSpPr>
          <p:nvPr/>
        </p:nvSpPr>
        <p:spPr bwMode="auto">
          <a:xfrm>
            <a:off x="2434268" y="434975"/>
            <a:ext cx="7323464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6.4.8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参数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Parameters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） 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图片 197">
            <a:extLst>
              <a:ext uri="{FF2B5EF4-FFF2-40B4-BE49-F238E27FC236}">
                <a16:creationId xmlns:a16="http://schemas.microsoft.com/office/drawing/2014/main" id="{7DF5340B-B408-4CBE-B450-86B4F7685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0" y="1226185"/>
            <a:ext cx="8324215" cy="473392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58D2F9B-E45D-4A49-8B3A-93A654A5FEC8}"/>
              </a:ext>
            </a:extLst>
          </p:cNvPr>
          <p:cNvSpPr txBox="1"/>
          <p:nvPr/>
        </p:nvSpPr>
        <p:spPr>
          <a:xfrm>
            <a:off x="5535856" y="5989423"/>
            <a:ext cx="1120288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计算字段</a:t>
            </a: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6048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6.1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的概述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8DC51A3-9C25-4CC5-A5F5-7A1670933A43}"/>
              </a:ext>
            </a:extLst>
          </p:cNvPr>
          <p:cNvSpPr txBox="1">
            <a:spLocks/>
          </p:cNvSpPr>
          <p:nvPr/>
        </p:nvSpPr>
        <p:spPr bwMode="auto">
          <a:xfrm>
            <a:off x="3650615" y="877515"/>
            <a:ext cx="4890770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6.1.1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Tableau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的产品家族</a:t>
            </a: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BF87A0C0-C037-4FE3-AF5E-E77D2F4F1419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18546689"/>
              </p:ext>
            </p:extLst>
          </p:nvPr>
        </p:nvGraphicFramePr>
        <p:xfrm>
          <a:off x="1752600" y="2346325"/>
          <a:ext cx="8608695" cy="2720975"/>
        </p:xfrm>
        <a:graphic>
          <a:graphicData uri="http://schemas.openxmlformats.org/drawingml/2006/table">
            <a:tbl>
              <a:tblPr firstRow="1" bandRow="1"/>
              <a:tblGrid>
                <a:gridCol w="188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8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4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2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endParaRPr lang="en-US" altLang="en-US" sz="2000" b="1" dirty="0">
                        <a:latin typeface="仿宋" panose="02010609060101010101" pitchFamily="49" charset="-122"/>
                        <a:ea typeface="仿宋" panose="02010609060101010101" pitchFamily="49" charset="-122"/>
                        <a:cs typeface="等线" panose="02010600030101010101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2400" b="1" dirty="0" err="1">
                          <a:latin typeface="仿宋" panose="02010609060101010101" pitchFamily="49" charset="-122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编辑器</a:t>
                      </a:r>
                      <a:endParaRPr lang="en-US" altLang="en-US" sz="2400" b="1" dirty="0">
                        <a:latin typeface="仿宋" panose="02010609060101010101" pitchFamily="49" charset="-122"/>
                        <a:ea typeface="仿宋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2400" b="1" dirty="0" err="1">
                          <a:latin typeface="仿宋" panose="02010609060101010101" pitchFamily="49" charset="-122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阅读器</a:t>
                      </a:r>
                      <a:endParaRPr lang="en-US" altLang="en-US" sz="2400" b="1" dirty="0">
                        <a:latin typeface="仿宋" panose="02010609060101010101" pitchFamily="49" charset="-122"/>
                        <a:ea typeface="仿宋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58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2400" b="1" dirty="0" err="1">
                          <a:solidFill>
                            <a:schemeClr val="bg1"/>
                          </a:solidFill>
                          <a:latin typeface="仿宋" panose="02010609060101010101" pitchFamily="49" charset="-122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服务器端</a:t>
                      </a:r>
                      <a:endParaRPr lang="en-US" altLang="en-US" sz="2400" b="1" dirty="0">
                        <a:solidFill>
                          <a:schemeClr val="bg1"/>
                        </a:solidFill>
                        <a:latin typeface="仿宋" panose="02010609060101010101" pitchFamily="49" charset="-122"/>
                        <a:ea typeface="仿宋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2000" b="1" dirty="0"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Tableau Server</a:t>
                      </a:r>
                    </a:p>
                    <a:p>
                      <a:pPr indent="0">
                        <a:buNone/>
                      </a:pPr>
                      <a:r>
                        <a:rPr lang="en-US" sz="2000" b="1" dirty="0"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Tableau Online</a:t>
                      </a:r>
                    </a:p>
                    <a:p>
                      <a:pPr indent="0">
                        <a:buNone/>
                      </a:pPr>
                      <a:r>
                        <a:rPr lang="en-US" sz="2000" b="1" dirty="0"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Tableau Public</a:t>
                      </a:r>
                      <a:endParaRPr lang="en-US" altLang="en-US" sz="2000" b="1" dirty="0"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2000" b="1" dirty="0"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000" b="1" dirty="0"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58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2400" b="1" dirty="0" err="1">
                          <a:solidFill>
                            <a:schemeClr val="bg1"/>
                          </a:solidFill>
                          <a:latin typeface="仿宋" panose="02010609060101010101" pitchFamily="49" charset="-122"/>
                          <a:ea typeface="仿宋" panose="02010609060101010101" pitchFamily="49" charset="-122"/>
                          <a:cs typeface="宋体" panose="02010600030101010101" pitchFamily="2" charset="-122"/>
                        </a:rPr>
                        <a:t>客户端</a:t>
                      </a:r>
                      <a:endParaRPr lang="en-US" altLang="en-US" sz="2400" b="1" dirty="0">
                        <a:solidFill>
                          <a:schemeClr val="bg1"/>
                        </a:solidFill>
                        <a:latin typeface="仿宋" panose="02010609060101010101" pitchFamily="49" charset="-122"/>
                        <a:ea typeface="仿宋" panose="02010609060101010101" pitchFamily="49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2000" b="1"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Tableau Desktop</a:t>
                      </a:r>
                    </a:p>
                    <a:p>
                      <a:pPr indent="0">
                        <a:buNone/>
                      </a:pPr>
                      <a:r>
                        <a:rPr lang="en-US" sz="2000" b="1"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Tableau Public</a:t>
                      </a:r>
                    </a:p>
                    <a:p>
                      <a:pPr indent="0">
                        <a:buNone/>
                      </a:pPr>
                      <a:r>
                        <a:rPr lang="en-US" sz="2000" b="1"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Tableau Prep Builder</a:t>
                      </a:r>
                      <a:endParaRPr lang="en-US" altLang="en-US" sz="2000" b="1"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2000" b="1" dirty="0"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Tableau Reader</a:t>
                      </a:r>
                    </a:p>
                    <a:p>
                      <a:pPr indent="0">
                        <a:buNone/>
                      </a:pPr>
                      <a:r>
                        <a:rPr lang="en-US" sz="2000" b="1" dirty="0">
                          <a:latin typeface="仿宋" panose="02010609060101010101" pitchFamily="49" charset="-122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Tableau Mobile</a:t>
                      </a:r>
                      <a:endParaRPr lang="en-US" altLang="en-US" sz="2000" b="1" dirty="0">
                        <a:latin typeface="仿宋" panose="02010609060101010101" pitchFamily="49" charset="-122"/>
                        <a:ea typeface="仿宋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4532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6.4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的术语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18F1FB67-87D5-4F9B-8E2E-6A47E439BE51}"/>
              </a:ext>
            </a:extLst>
          </p:cNvPr>
          <p:cNvSpPr txBox="1">
            <a:spLocks/>
          </p:cNvSpPr>
          <p:nvPr/>
        </p:nvSpPr>
        <p:spPr bwMode="auto">
          <a:xfrm>
            <a:off x="2434268" y="434975"/>
            <a:ext cx="7323464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6.4.9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维度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(Dimension)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与度量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(Measure) 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6" name="pic">
            <a:extLst>
              <a:ext uri="{FF2B5EF4-FFF2-40B4-BE49-F238E27FC236}">
                <a16:creationId xmlns:a16="http://schemas.microsoft.com/office/drawing/2014/main" id="{BA56767A-547F-430C-876C-65604E3980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94881" y="1193022"/>
            <a:ext cx="5058410" cy="488505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1DAB537-FC41-4CB5-B23B-09729CDBE8BB}"/>
              </a:ext>
            </a:extLst>
          </p:cNvPr>
          <p:cNvSpPr txBox="1"/>
          <p:nvPr/>
        </p:nvSpPr>
        <p:spPr>
          <a:xfrm>
            <a:off x="3439291" y="6100130"/>
            <a:ext cx="50800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ea typeface="宋体" panose="02010600030101010101" pitchFamily="2" charset="-122"/>
              </a:rPr>
              <a:t>数据窗格中显示的维度与度量</a:t>
            </a: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23315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6.4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的术语</a:t>
            </a: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B2988316-18A3-4C71-9840-1723B7AFF594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8150337"/>
              </p:ext>
            </p:extLst>
          </p:nvPr>
        </p:nvGraphicFramePr>
        <p:xfrm>
          <a:off x="1829752" y="2710416"/>
          <a:ext cx="8532495" cy="1920240"/>
        </p:xfrm>
        <a:graphic>
          <a:graphicData uri="http://schemas.openxmlformats.org/drawingml/2006/table">
            <a:tbl>
              <a:tblPr firstRow="1" bandRow="1"/>
              <a:tblGrid>
                <a:gridCol w="284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4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buNone/>
                      </a:pPr>
                      <a:r>
                        <a:rPr lang="zh-CN" altLang="en-US" sz="2000" b="1" dirty="0"/>
                        <a:t>维度和度量的区别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endParaRPr lang="en-US" altLang="en-US" sz="2000" b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维度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20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度量</a:t>
                      </a:r>
                      <a:endParaRPr lang="en-US" altLang="en-US" sz="20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英文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Dimensions</a:t>
                      </a:r>
                      <a:endParaRPr lang="en-US" altLang="en-US" sz="2000" b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Measure</a:t>
                      </a: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</a:t>
                      </a:r>
                      <a:endParaRPr lang="en-US" altLang="en-US" sz="2000" b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定性数据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定量数据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举例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名称，日期和地理数据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2000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数值及定量值</a:t>
                      </a:r>
                      <a:endParaRPr lang="en-US" altLang="en-US" sz="2000" b="1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标题 1">
            <a:extLst>
              <a:ext uri="{FF2B5EF4-FFF2-40B4-BE49-F238E27FC236}">
                <a16:creationId xmlns:a16="http://schemas.microsoft.com/office/drawing/2014/main" id="{12CC13AD-EBDE-4EC6-8F95-AB775E4D4175}"/>
              </a:ext>
            </a:extLst>
          </p:cNvPr>
          <p:cNvSpPr txBox="1">
            <a:spLocks/>
          </p:cNvSpPr>
          <p:nvPr/>
        </p:nvSpPr>
        <p:spPr bwMode="auto">
          <a:xfrm>
            <a:off x="2746156" y="712470"/>
            <a:ext cx="7323464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6.4.9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维度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(Dimension)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与度量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(Measure) 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5353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6.4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的术语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18F1FB67-87D5-4F9B-8E2E-6A47E439BE51}"/>
              </a:ext>
            </a:extLst>
          </p:cNvPr>
          <p:cNvSpPr txBox="1">
            <a:spLocks/>
          </p:cNvSpPr>
          <p:nvPr/>
        </p:nvSpPr>
        <p:spPr bwMode="auto">
          <a:xfrm>
            <a:off x="2434268" y="299085"/>
            <a:ext cx="7323464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6.4.9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维度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(Dimension)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与度量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(Measure) 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图片 198">
            <a:extLst>
              <a:ext uri="{FF2B5EF4-FFF2-40B4-BE49-F238E27FC236}">
                <a16:creationId xmlns:a16="http://schemas.microsoft.com/office/drawing/2014/main" id="{1E81A371-B85A-44AD-84A9-212EBF92D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600" y="1062355"/>
            <a:ext cx="3639185" cy="473265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974301F-C1B9-453E-954C-68A9AC86EAD0}"/>
              </a:ext>
            </a:extLst>
          </p:cNvPr>
          <p:cNvSpPr txBox="1"/>
          <p:nvPr/>
        </p:nvSpPr>
        <p:spPr>
          <a:xfrm>
            <a:off x="4439920" y="6021070"/>
            <a:ext cx="2304152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将维度转换为度量</a:t>
            </a:r>
            <a:endParaRPr lang="zh-CN" altLang="en-US" sz="2000" dirty="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6890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6.4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的术语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6FF63BF6-C2E9-459E-AAB8-95F1FE3D6E13}"/>
              </a:ext>
            </a:extLst>
          </p:cNvPr>
          <p:cNvSpPr txBox="1">
            <a:spLocks/>
          </p:cNvSpPr>
          <p:nvPr/>
        </p:nvSpPr>
        <p:spPr bwMode="auto">
          <a:xfrm>
            <a:off x="857043" y="887421"/>
            <a:ext cx="10666619" cy="821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6.4.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连续字段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（Continuous Fields）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与离散字段（Discrete Fields） </a:t>
            </a:r>
          </a:p>
        </p:txBody>
      </p:sp>
      <p:pic>
        <p:nvPicPr>
          <p:cNvPr id="19" name="图片 199">
            <a:extLst>
              <a:ext uri="{FF2B5EF4-FFF2-40B4-BE49-F238E27FC236}">
                <a16:creationId xmlns:a16="http://schemas.microsoft.com/office/drawing/2014/main" id="{DB628FF1-4801-4E32-874E-DB6C6AA9F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0503" y="3824056"/>
            <a:ext cx="7693025" cy="132461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95B3B88-86CA-4540-B8D5-B263AEF1C954}"/>
              </a:ext>
            </a:extLst>
          </p:cNvPr>
          <p:cNvSpPr txBox="1"/>
          <p:nvPr/>
        </p:nvSpPr>
        <p:spPr>
          <a:xfrm>
            <a:off x="5393010" y="5266412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prstClr val="black"/>
                </a:solidFill>
                <a:ea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胶囊</a:t>
            </a:r>
            <a:endParaRPr lang="zh-CN" altLang="en-US" sz="20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7B84B07-9F11-434C-87BD-4378FF216750}"/>
              </a:ext>
            </a:extLst>
          </p:cNvPr>
          <p:cNvSpPr txBox="1"/>
          <p:nvPr/>
        </p:nvSpPr>
        <p:spPr>
          <a:xfrm>
            <a:off x="857043" y="2672166"/>
            <a:ext cx="1011110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1270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lang="zh-CN" altLang="en-US" sz="2000" b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绿色表示</a:t>
            </a:r>
            <a:r>
              <a:rPr lang="zh-CN" altLang="en-US" sz="2000" b="1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连续</a:t>
            </a:r>
            <a:r>
              <a:rPr lang="zh-CN" altLang="en-US" sz="2000" b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sz="2000" b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Continuous</a:t>
            </a:r>
            <a:r>
              <a:rPr lang="zh-CN" altLang="en-US" sz="2000" b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）字段，</a:t>
            </a:r>
            <a:r>
              <a:rPr lang="zh-CN" altLang="en-US" sz="2000" b="1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字段值被视为无限范围。通常，连续字段会向视图中添加轴。</a:t>
            </a:r>
            <a:r>
              <a:rPr lang="zh-CN" altLang="en-US" sz="2000" b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如</a:t>
            </a:r>
            <a:r>
              <a:rPr lang="zh-CN" altLang="en-US" sz="2000" b="1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图</a:t>
            </a:r>
            <a:r>
              <a:rPr lang="en-US" sz="2000" b="1">
                <a:solidFill>
                  <a:prstClr val="black"/>
                </a:solidFill>
                <a:ea typeface="宋体" panose="02010600030101010101" pitchFamily="2" charset="-122"/>
              </a:rPr>
              <a:t>6- 39</a:t>
            </a:r>
            <a:r>
              <a:rPr lang="zh-CN" altLang="en-US" sz="2000" b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所示。蓝色表示</a:t>
            </a:r>
            <a:r>
              <a:rPr lang="zh-CN" altLang="en-US" sz="2000" b="1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离散</a:t>
            </a:r>
            <a:r>
              <a:rPr lang="zh-CN" altLang="en-US" sz="2000" b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sz="2000" b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Discrete</a:t>
            </a:r>
            <a:r>
              <a:rPr lang="zh-CN" altLang="en-US" sz="2000" b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）字段，</a:t>
            </a:r>
            <a:r>
              <a:rPr lang="zh-CN" altLang="en-US" sz="2000" b="1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离散值被视为有限</a:t>
            </a:r>
            <a:r>
              <a:rPr lang="zh-CN" altLang="en-US" sz="2000" b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zh-CN" altLang="en-US" sz="2000" b="1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88351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85" y="567055"/>
            <a:ext cx="2406015" cy="2327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11054"/>
          <a:stretch>
            <a:fillRect/>
          </a:stretch>
        </p:blipFill>
        <p:spPr>
          <a:xfrm>
            <a:off x="0" y="6198870"/>
            <a:ext cx="12192635" cy="659130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22E7FCE-6F0C-4E14-BC08-5B44B7C4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44</a:t>
            </a:fld>
            <a:endParaRPr lang="zh-CN" altLang="en-US" dirty="0"/>
          </a:p>
        </p:txBody>
      </p:sp>
      <p:sp>
        <p:nvSpPr>
          <p:cNvPr id="12" name="标题 5">
            <a:extLst>
              <a:ext uri="{FF2B5EF4-FFF2-40B4-BE49-F238E27FC236}">
                <a16:creationId xmlns:a16="http://schemas.microsoft.com/office/drawing/2014/main" id="{6B896230-AA82-4CC8-8D18-B14D6F5D958F}"/>
              </a:ext>
            </a:extLst>
          </p:cNvPr>
          <p:cNvSpPr txBox="1">
            <a:spLocks/>
          </p:cNvSpPr>
          <p:nvPr/>
        </p:nvSpPr>
        <p:spPr bwMode="auto">
          <a:xfrm>
            <a:off x="711790" y="2323465"/>
            <a:ext cx="6943653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kern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</a:rPr>
              <a:t>6.5 Tableau</a:t>
            </a:r>
            <a:r>
              <a:rPr lang="zh-CN" altLang="en-US" sz="4800" kern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</a:rPr>
              <a:t>的关键技术</a:t>
            </a:r>
          </a:p>
        </p:txBody>
      </p:sp>
      <p:sp>
        <p:nvSpPr>
          <p:cNvPr id="9" name="副标题 6">
            <a:extLst>
              <a:ext uri="{FF2B5EF4-FFF2-40B4-BE49-F238E27FC236}">
                <a16:creationId xmlns:a16="http://schemas.microsoft.com/office/drawing/2014/main" id="{6C6B7CDB-342A-42D5-92EA-4A847FE9C8CA}"/>
              </a:ext>
            </a:extLst>
          </p:cNvPr>
          <p:cNvSpPr txBox="1">
            <a:spLocks/>
          </p:cNvSpPr>
          <p:nvPr/>
        </p:nvSpPr>
        <p:spPr bwMode="auto">
          <a:xfrm>
            <a:off x="3935760" y="4077072"/>
            <a:ext cx="4320480" cy="1752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▲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6.4 Tableau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的术语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▼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6.6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Tableau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的</a:t>
            </a:r>
            <a:r>
              <a:rPr lang="zh-CN" altLang="en-US" sz="2000" kern="0" dirty="0">
                <a:solidFill>
                  <a:sysClr val="windowText" lastClr="000000"/>
                </a:solidFill>
                <a:latin typeface="Arial"/>
                <a:ea typeface="宋体"/>
              </a:rPr>
              <a:t>操作方法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934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6.5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的关键技术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EE95B360-0554-47E0-B0B7-B494C938F84A}"/>
              </a:ext>
            </a:extLst>
          </p:cNvPr>
          <p:cNvSpPr txBox="1">
            <a:spLocks/>
          </p:cNvSpPr>
          <p:nvPr/>
        </p:nvSpPr>
        <p:spPr bwMode="auto">
          <a:xfrm>
            <a:off x="4832204" y="350815"/>
            <a:ext cx="2527592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6.5.1.VizQL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图片 179228">
            <a:extLst>
              <a:ext uri="{FF2B5EF4-FFF2-40B4-BE49-F238E27FC236}">
                <a16:creationId xmlns:a16="http://schemas.microsoft.com/office/drawing/2014/main" id="{B7FCC3CB-9E21-4FB6-AEFA-BF24E37E4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19755" y="1177290"/>
            <a:ext cx="6283960" cy="47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C099E53-AB91-420A-A8A8-FAF177F4E2CA}"/>
              </a:ext>
            </a:extLst>
          </p:cNvPr>
          <p:cNvSpPr txBox="1"/>
          <p:nvPr/>
        </p:nvSpPr>
        <p:spPr>
          <a:xfrm>
            <a:off x="5226696" y="5963383"/>
            <a:ext cx="2070078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VizQL</a:t>
            </a:r>
            <a:r>
              <a:rPr lang="zh-CN" altLang="en-US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的框架结构</a:t>
            </a:r>
          </a:p>
        </p:txBody>
      </p:sp>
    </p:spTree>
    <p:extLst>
      <p:ext uri="{BB962C8B-B14F-4D97-AF65-F5344CB8AC3E}">
        <p14:creationId xmlns:p14="http://schemas.microsoft.com/office/powerpoint/2010/main" val="23592502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6.5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的关键技术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0F4E24DB-C1EB-497D-B01E-0C8D7452F02D}"/>
              </a:ext>
            </a:extLst>
          </p:cNvPr>
          <p:cNvSpPr txBox="1">
            <a:spLocks/>
          </p:cNvSpPr>
          <p:nvPr/>
        </p:nvSpPr>
        <p:spPr bwMode="auto">
          <a:xfrm>
            <a:off x="4832204" y="350815"/>
            <a:ext cx="2527592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6.5.1.VizQL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9" name="pic">
            <a:extLst>
              <a:ext uri="{FF2B5EF4-FFF2-40B4-BE49-F238E27FC236}">
                <a16:creationId xmlns:a16="http://schemas.microsoft.com/office/drawing/2014/main" id="{DE026850-AFE0-4797-BDB9-D1D1C5CB2C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39"/>
          <a:stretch>
            <a:fillRect/>
          </a:stretch>
        </p:blipFill>
        <p:spPr>
          <a:xfrm>
            <a:off x="1437005" y="1073150"/>
            <a:ext cx="5154295" cy="5252085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5D565FF-8857-48A8-BB5E-E1AD88A99748}"/>
              </a:ext>
            </a:extLst>
          </p:cNvPr>
          <p:cNvSpPr txBox="1"/>
          <p:nvPr/>
        </p:nvSpPr>
        <p:spPr>
          <a:xfrm>
            <a:off x="6859846" y="5633483"/>
            <a:ext cx="2527592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1270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VizQL</a:t>
            </a:r>
            <a:r>
              <a:rPr lang="zh-CN" altLang="en-US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的框架结构</a:t>
            </a:r>
          </a:p>
        </p:txBody>
      </p:sp>
    </p:spTree>
    <p:extLst>
      <p:ext uri="{BB962C8B-B14F-4D97-AF65-F5344CB8AC3E}">
        <p14:creationId xmlns:p14="http://schemas.microsoft.com/office/powerpoint/2010/main" val="3715582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6.5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的关键技术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0F4E24DB-C1EB-497D-B01E-0C8D7452F02D}"/>
              </a:ext>
            </a:extLst>
          </p:cNvPr>
          <p:cNvSpPr txBox="1">
            <a:spLocks/>
          </p:cNvSpPr>
          <p:nvPr/>
        </p:nvSpPr>
        <p:spPr bwMode="auto">
          <a:xfrm>
            <a:off x="4832204" y="350815"/>
            <a:ext cx="2527592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6.5.1.VizQL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图片 179230">
            <a:extLst>
              <a:ext uri="{FF2B5EF4-FFF2-40B4-BE49-F238E27FC236}">
                <a16:creationId xmlns:a16="http://schemas.microsoft.com/office/drawing/2014/main" id="{B4630778-6DDC-4438-B8E7-40DEA4D00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1020" y="1160780"/>
            <a:ext cx="6647180" cy="5001260"/>
          </a:xfrm>
          <a:prstGeom prst="rect">
            <a:avLst/>
          </a:prstGeom>
          <a:noFill/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9E23AA6-C12B-4417-95FB-9CB2E31CB8AB}"/>
              </a:ext>
            </a:extLst>
          </p:cNvPr>
          <p:cNvSpPr txBox="1"/>
          <p:nvPr/>
        </p:nvSpPr>
        <p:spPr>
          <a:xfrm>
            <a:off x="3696998" y="6108405"/>
            <a:ext cx="50800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Tableau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中以拖拽方式增加字段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order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802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6.5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的关键技术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0F4E24DB-C1EB-497D-B01E-0C8D7452F02D}"/>
              </a:ext>
            </a:extLst>
          </p:cNvPr>
          <p:cNvSpPr txBox="1">
            <a:spLocks/>
          </p:cNvSpPr>
          <p:nvPr/>
        </p:nvSpPr>
        <p:spPr bwMode="auto">
          <a:xfrm>
            <a:off x="4832204" y="350815"/>
            <a:ext cx="2527592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6.5.1.VizQL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图片 179231">
            <a:extLst>
              <a:ext uri="{FF2B5EF4-FFF2-40B4-BE49-F238E27FC236}">
                <a16:creationId xmlns:a16="http://schemas.microsoft.com/office/drawing/2014/main" id="{D46F71C8-9B22-43A0-8E69-252C8C907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14675" y="1186815"/>
            <a:ext cx="6530975" cy="4911090"/>
          </a:xfrm>
          <a:prstGeom prst="rect">
            <a:avLst/>
          </a:prstGeom>
          <a:noFill/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1080A62-DC18-4C9F-AA8D-E9691AF3C468}"/>
              </a:ext>
            </a:extLst>
          </p:cNvPr>
          <p:cNvSpPr txBox="1"/>
          <p:nvPr/>
        </p:nvSpPr>
        <p:spPr>
          <a:xfrm>
            <a:off x="3580764" y="6061186"/>
            <a:ext cx="5030471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  </a:t>
            </a:r>
            <a:r>
              <a:rPr lang="zh-CN" altLang="en-US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查看</a:t>
            </a:r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Tableau</a:t>
            </a:r>
            <a:r>
              <a:rPr lang="zh-CN" altLang="en-US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自动生成的</a:t>
            </a:r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SQL</a:t>
            </a:r>
            <a:r>
              <a:rPr lang="zh-CN" altLang="en-US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代码及其执行性能</a:t>
            </a:r>
          </a:p>
        </p:txBody>
      </p:sp>
    </p:spTree>
    <p:extLst>
      <p:ext uri="{BB962C8B-B14F-4D97-AF65-F5344CB8AC3E}">
        <p14:creationId xmlns:p14="http://schemas.microsoft.com/office/powerpoint/2010/main" val="41028690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6.5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的关键技术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0F4E24DB-C1EB-497D-B01E-0C8D7452F02D}"/>
              </a:ext>
            </a:extLst>
          </p:cNvPr>
          <p:cNvSpPr txBox="1">
            <a:spLocks/>
          </p:cNvSpPr>
          <p:nvPr/>
        </p:nvSpPr>
        <p:spPr bwMode="auto">
          <a:xfrm>
            <a:off x="4832204" y="350815"/>
            <a:ext cx="2527592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6.5.1.VizQL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pic">
            <a:extLst>
              <a:ext uri="{FF2B5EF4-FFF2-40B4-BE49-F238E27FC236}">
                <a16:creationId xmlns:a16="http://schemas.microsoft.com/office/drawing/2014/main" id="{E04D1352-450D-40E7-8DF4-F86243F6A8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46220" y="1123950"/>
            <a:ext cx="4397375" cy="494601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E9BBEDF-514B-42AE-947F-95CFB84DC88E}"/>
              </a:ext>
            </a:extLst>
          </p:cNvPr>
          <p:cNvSpPr txBox="1"/>
          <p:nvPr/>
        </p:nvSpPr>
        <p:spPr>
          <a:xfrm>
            <a:off x="4509804" y="6094641"/>
            <a:ext cx="3172392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HyPer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与传统解决方案的区别</a:t>
            </a:r>
          </a:p>
        </p:txBody>
      </p:sp>
    </p:spTree>
    <p:extLst>
      <p:ext uri="{BB962C8B-B14F-4D97-AF65-F5344CB8AC3E}">
        <p14:creationId xmlns:p14="http://schemas.microsoft.com/office/powerpoint/2010/main" val="1955296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6.1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的概述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8DC51A3-9C25-4CC5-A5F5-7A1670933A43}"/>
              </a:ext>
            </a:extLst>
          </p:cNvPr>
          <p:cNvSpPr txBox="1">
            <a:spLocks/>
          </p:cNvSpPr>
          <p:nvPr/>
        </p:nvSpPr>
        <p:spPr bwMode="auto">
          <a:xfrm>
            <a:off x="3598545" y="319652"/>
            <a:ext cx="4890770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6.1.1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Tableau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的产品家族</a:t>
            </a:r>
          </a:p>
        </p:txBody>
      </p:sp>
      <p:pic>
        <p:nvPicPr>
          <p:cNvPr id="14" name="图片 88">
            <a:extLst>
              <a:ext uri="{FF2B5EF4-FFF2-40B4-BE49-F238E27FC236}">
                <a16:creationId xmlns:a16="http://schemas.microsoft.com/office/drawing/2014/main" id="{8B3CD9D9-1717-4F76-A3FF-0F91B90BD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02293" y="1345828"/>
            <a:ext cx="6264910" cy="453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EE1F61B-8BD4-4A9E-844B-929DDB64A839}"/>
              </a:ext>
            </a:extLst>
          </p:cNvPr>
          <p:cNvSpPr txBox="1"/>
          <p:nvPr/>
        </p:nvSpPr>
        <p:spPr>
          <a:xfrm>
            <a:off x="3503930" y="5964835"/>
            <a:ext cx="50800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266700" algn="ctr"/>
            <a:r>
              <a:rPr 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Tableau Prep Builder</a:t>
            </a:r>
            <a:r>
              <a:rPr 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的运行界面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6867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6.5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的关键技术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0F4E24DB-C1EB-497D-B01E-0C8D7452F02D}"/>
              </a:ext>
            </a:extLst>
          </p:cNvPr>
          <p:cNvSpPr txBox="1">
            <a:spLocks/>
          </p:cNvSpPr>
          <p:nvPr/>
        </p:nvSpPr>
        <p:spPr bwMode="auto">
          <a:xfrm>
            <a:off x="4803981" y="596647"/>
            <a:ext cx="3305247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6.5.2 Hyper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技术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pic">
            <a:extLst>
              <a:ext uri="{FF2B5EF4-FFF2-40B4-BE49-F238E27FC236}">
                <a16:creationId xmlns:a16="http://schemas.microsoft.com/office/drawing/2014/main" id="{3B578664-D994-49DD-A817-1E9540B9C4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28255" y="1777781"/>
            <a:ext cx="7005955" cy="318071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61F1799-F4E2-4F57-841E-F8FAB7A3C793}"/>
              </a:ext>
            </a:extLst>
          </p:cNvPr>
          <p:cNvSpPr txBox="1"/>
          <p:nvPr/>
        </p:nvSpPr>
        <p:spPr>
          <a:xfrm>
            <a:off x="3504216" y="5178097"/>
            <a:ext cx="50800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Hyper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的特征</a:t>
            </a:r>
          </a:p>
        </p:txBody>
      </p:sp>
    </p:spTree>
    <p:extLst>
      <p:ext uri="{BB962C8B-B14F-4D97-AF65-F5344CB8AC3E}">
        <p14:creationId xmlns:p14="http://schemas.microsoft.com/office/powerpoint/2010/main" val="1148314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85" y="567055"/>
            <a:ext cx="2406015" cy="2327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11054"/>
          <a:stretch>
            <a:fillRect/>
          </a:stretch>
        </p:blipFill>
        <p:spPr>
          <a:xfrm>
            <a:off x="0" y="6198870"/>
            <a:ext cx="12192635" cy="659130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22E7FCE-6F0C-4E14-BC08-5B44B7C4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51</a:t>
            </a:fld>
            <a:endParaRPr lang="zh-CN" altLang="en-US" dirty="0"/>
          </a:p>
        </p:txBody>
      </p:sp>
      <p:sp>
        <p:nvSpPr>
          <p:cNvPr id="12" name="标题 5">
            <a:extLst>
              <a:ext uri="{FF2B5EF4-FFF2-40B4-BE49-F238E27FC236}">
                <a16:creationId xmlns:a16="http://schemas.microsoft.com/office/drawing/2014/main" id="{6B896230-AA82-4CC8-8D18-B14D6F5D958F}"/>
              </a:ext>
            </a:extLst>
          </p:cNvPr>
          <p:cNvSpPr txBox="1">
            <a:spLocks/>
          </p:cNvSpPr>
          <p:nvPr/>
        </p:nvSpPr>
        <p:spPr bwMode="auto">
          <a:xfrm>
            <a:off x="711790" y="2323465"/>
            <a:ext cx="6943653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kern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</a:rPr>
              <a:t>6.6 Tableau</a:t>
            </a:r>
            <a:r>
              <a:rPr lang="zh-CN" altLang="en-US" sz="4800" kern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</a:rPr>
              <a:t>的操作方法</a:t>
            </a:r>
          </a:p>
        </p:txBody>
      </p:sp>
      <p:sp>
        <p:nvSpPr>
          <p:cNvPr id="8" name="副标题 6">
            <a:extLst>
              <a:ext uri="{FF2B5EF4-FFF2-40B4-BE49-F238E27FC236}">
                <a16:creationId xmlns:a16="http://schemas.microsoft.com/office/drawing/2014/main" id="{22858C7E-D17E-44DB-BD6B-5797B7A94FB4}"/>
              </a:ext>
            </a:extLst>
          </p:cNvPr>
          <p:cNvSpPr txBox="1">
            <a:spLocks/>
          </p:cNvSpPr>
          <p:nvPr/>
        </p:nvSpPr>
        <p:spPr bwMode="auto">
          <a:xfrm>
            <a:off x="3935760" y="4077072"/>
            <a:ext cx="4320480" cy="1752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▲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6.5 Tableau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的关键技术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▼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6.7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Tableau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的故事化功能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42189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6.6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的操作方法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0F4E24DB-C1EB-497D-B01E-0C8D7452F02D}"/>
              </a:ext>
            </a:extLst>
          </p:cNvPr>
          <p:cNvSpPr txBox="1">
            <a:spLocks/>
          </p:cNvSpPr>
          <p:nvPr/>
        </p:nvSpPr>
        <p:spPr bwMode="auto">
          <a:xfrm>
            <a:off x="4074781" y="434975"/>
            <a:ext cx="4042438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6.6.1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连接至数据来源</a:t>
            </a:r>
          </a:p>
        </p:txBody>
      </p:sp>
      <p:pic>
        <p:nvPicPr>
          <p:cNvPr id="18" name="图片 27">
            <a:extLst>
              <a:ext uri="{FF2B5EF4-FFF2-40B4-BE49-F238E27FC236}">
                <a16:creationId xmlns:a16="http://schemas.microsoft.com/office/drawing/2014/main" id="{D81541E6-434F-448F-9291-DBA1D69857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845" y="1262464"/>
            <a:ext cx="7925435" cy="477583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C4766CD-1A4D-4181-8DCE-808596D10C4F}"/>
              </a:ext>
            </a:extLst>
          </p:cNvPr>
          <p:cNvSpPr txBox="1"/>
          <p:nvPr/>
        </p:nvSpPr>
        <p:spPr>
          <a:xfrm>
            <a:off x="4373526" y="6080241"/>
            <a:ext cx="2076894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跳转至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Tableau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首页</a:t>
            </a:r>
          </a:p>
        </p:txBody>
      </p:sp>
    </p:spTree>
    <p:extLst>
      <p:ext uri="{BB962C8B-B14F-4D97-AF65-F5344CB8AC3E}">
        <p14:creationId xmlns:p14="http://schemas.microsoft.com/office/powerpoint/2010/main" val="9141836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6.6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的操作方法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0F4E24DB-C1EB-497D-B01E-0C8D7452F02D}"/>
              </a:ext>
            </a:extLst>
          </p:cNvPr>
          <p:cNvSpPr txBox="1">
            <a:spLocks/>
          </p:cNvSpPr>
          <p:nvPr/>
        </p:nvSpPr>
        <p:spPr bwMode="auto">
          <a:xfrm>
            <a:off x="4074781" y="434975"/>
            <a:ext cx="4042438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6.6.1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连接至数据来源</a:t>
            </a:r>
          </a:p>
        </p:txBody>
      </p:sp>
      <p:pic>
        <p:nvPicPr>
          <p:cNvPr id="20" name="图片 205">
            <a:extLst>
              <a:ext uri="{FF2B5EF4-FFF2-40B4-BE49-F238E27FC236}">
                <a16:creationId xmlns:a16="http://schemas.microsoft.com/office/drawing/2014/main" id="{1B93A582-C749-40FC-8D58-12B7A86370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870" y="1111885"/>
            <a:ext cx="8333105" cy="505523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3281EF7-E3A4-4DD3-8CC8-C0F2FE378369}"/>
              </a:ext>
            </a:extLst>
          </p:cNvPr>
          <p:cNvSpPr txBox="1"/>
          <p:nvPr/>
        </p:nvSpPr>
        <p:spPr>
          <a:xfrm>
            <a:off x="4947684" y="6053693"/>
            <a:ext cx="2296631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与数据来源建立连接</a:t>
            </a:r>
          </a:p>
        </p:txBody>
      </p:sp>
    </p:spTree>
    <p:extLst>
      <p:ext uri="{BB962C8B-B14F-4D97-AF65-F5344CB8AC3E}">
        <p14:creationId xmlns:p14="http://schemas.microsoft.com/office/powerpoint/2010/main" val="1369732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6.6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的操作方法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0F4E24DB-C1EB-497D-B01E-0C8D7452F02D}"/>
              </a:ext>
            </a:extLst>
          </p:cNvPr>
          <p:cNvSpPr txBox="1">
            <a:spLocks/>
          </p:cNvSpPr>
          <p:nvPr/>
        </p:nvSpPr>
        <p:spPr bwMode="auto">
          <a:xfrm>
            <a:off x="4074781" y="434975"/>
            <a:ext cx="4042438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6.6.1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连接至数据来源</a:t>
            </a:r>
          </a:p>
        </p:txBody>
      </p:sp>
      <p:pic>
        <p:nvPicPr>
          <p:cNvPr id="17" name="图片 206">
            <a:extLst>
              <a:ext uri="{FF2B5EF4-FFF2-40B4-BE49-F238E27FC236}">
                <a16:creationId xmlns:a16="http://schemas.microsoft.com/office/drawing/2014/main" id="{F368898F-348B-45A1-8575-01BC6D71FF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05" y="1123950"/>
            <a:ext cx="7332980" cy="457644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3C63071-1EDD-444A-98FC-39B99496D6FA}"/>
              </a:ext>
            </a:extLst>
          </p:cNvPr>
          <p:cNvSpPr txBox="1"/>
          <p:nvPr/>
        </p:nvSpPr>
        <p:spPr>
          <a:xfrm>
            <a:off x="4428663" y="5853001"/>
            <a:ext cx="3334673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</a:t>
            </a:r>
            <a:r>
              <a: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数据来源的连接及其显示</a:t>
            </a:r>
          </a:p>
        </p:txBody>
      </p:sp>
    </p:spTree>
    <p:extLst>
      <p:ext uri="{BB962C8B-B14F-4D97-AF65-F5344CB8AC3E}">
        <p14:creationId xmlns:p14="http://schemas.microsoft.com/office/powerpoint/2010/main" val="4757448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6.6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的操作方法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0F4E24DB-C1EB-497D-B01E-0C8D7452F02D}"/>
              </a:ext>
            </a:extLst>
          </p:cNvPr>
          <p:cNvSpPr txBox="1">
            <a:spLocks/>
          </p:cNvSpPr>
          <p:nvPr/>
        </p:nvSpPr>
        <p:spPr bwMode="auto">
          <a:xfrm>
            <a:off x="3479871" y="434975"/>
            <a:ext cx="5232253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6.6.2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工作表及视图的编辑</a:t>
            </a:r>
          </a:p>
        </p:txBody>
      </p:sp>
      <p:pic>
        <p:nvPicPr>
          <p:cNvPr id="17" name="图片 18">
            <a:extLst>
              <a:ext uri="{FF2B5EF4-FFF2-40B4-BE49-F238E27FC236}">
                <a16:creationId xmlns:a16="http://schemas.microsoft.com/office/drawing/2014/main" id="{64CE875D-090A-4563-983D-1F381276D4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251" y="1226975"/>
            <a:ext cx="8405495" cy="468376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0E84BE9-5F7D-41B7-A162-00C83B796523}"/>
              </a:ext>
            </a:extLst>
          </p:cNvPr>
          <p:cNvSpPr txBox="1"/>
          <p:nvPr/>
        </p:nvSpPr>
        <p:spPr>
          <a:xfrm>
            <a:off x="5120588" y="6041301"/>
            <a:ext cx="1950817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ea typeface="宋体" panose="02010600030101010101" pitchFamily="2" charset="-122"/>
              </a:rPr>
              <a:t> </a:t>
            </a:r>
            <a:r>
              <a: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视图的编辑区域</a:t>
            </a:r>
          </a:p>
        </p:txBody>
      </p:sp>
    </p:spTree>
    <p:extLst>
      <p:ext uri="{BB962C8B-B14F-4D97-AF65-F5344CB8AC3E}">
        <p14:creationId xmlns:p14="http://schemas.microsoft.com/office/powerpoint/2010/main" val="351622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6.6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的操作方法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B3B1C1C9-53F1-4435-9CD5-0DCA4706C4E6}"/>
              </a:ext>
            </a:extLst>
          </p:cNvPr>
          <p:cNvSpPr txBox="1">
            <a:spLocks/>
          </p:cNvSpPr>
          <p:nvPr/>
        </p:nvSpPr>
        <p:spPr bwMode="auto">
          <a:xfrm>
            <a:off x="3479871" y="434975"/>
            <a:ext cx="5232253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6.6.2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工作表及视图的编辑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28D3859-52FE-43BF-946D-6D2E18597463}"/>
              </a:ext>
            </a:extLst>
          </p:cNvPr>
          <p:cNvSpPr txBox="1"/>
          <p:nvPr/>
        </p:nvSpPr>
        <p:spPr>
          <a:xfrm>
            <a:off x="3933528" y="6046525"/>
            <a:ext cx="4632918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工作表视图的修改（图表类型）</a:t>
            </a:r>
          </a:p>
        </p:txBody>
      </p:sp>
      <p:pic>
        <p:nvPicPr>
          <p:cNvPr id="20" name="图片 207">
            <a:extLst>
              <a:ext uri="{FF2B5EF4-FFF2-40B4-BE49-F238E27FC236}">
                <a16:creationId xmlns:a16="http://schemas.microsoft.com/office/drawing/2014/main" id="{25D9D655-CDCC-4BA8-868C-BBA4FF369D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885" y="1398735"/>
            <a:ext cx="7990205" cy="454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026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57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6.6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的操作方法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F15EB0A-3911-4F6A-A180-36AC0D227FD9}"/>
              </a:ext>
            </a:extLst>
          </p:cNvPr>
          <p:cNvSpPr txBox="1"/>
          <p:nvPr/>
        </p:nvSpPr>
        <p:spPr>
          <a:xfrm>
            <a:off x="4224498" y="6046828"/>
            <a:ext cx="3742997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工作表视图的修改（图表属性）</a:t>
            </a:r>
          </a:p>
        </p:txBody>
      </p:sp>
      <p:pic>
        <p:nvPicPr>
          <p:cNvPr id="19" name="图片 208">
            <a:extLst>
              <a:ext uri="{FF2B5EF4-FFF2-40B4-BE49-F238E27FC236}">
                <a16:creationId xmlns:a16="http://schemas.microsoft.com/office/drawing/2014/main" id="{B1219FE6-6F93-4573-A723-000E53CE2F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697" y="1249045"/>
            <a:ext cx="8142605" cy="4589780"/>
          </a:xfrm>
          <a:prstGeom prst="rect">
            <a:avLst/>
          </a:prstGeom>
        </p:spPr>
      </p:pic>
      <p:sp>
        <p:nvSpPr>
          <p:cNvPr id="20" name="标题 1">
            <a:extLst>
              <a:ext uri="{FF2B5EF4-FFF2-40B4-BE49-F238E27FC236}">
                <a16:creationId xmlns:a16="http://schemas.microsoft.com/office/drawing/2014/main" id="{7B95144C-6F2F-4871-8725-F9E1B9FF1021}"/>
              </a:ext>
            </a:extLst>
          </p:cNvPr>
          <p:cNvSpPr txBox="1">
            <a:spLocks/>
          </p:cNvSpPr>
          <p:nvPr/>
        </p:nvSpPr>
        <p:spPr bwMode="auto">
          <a:xfrm>
            <a:off x="3479871" y="434975"/>
            <a:ext cx="5232253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6.6.2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工作表及视图的编辑</a:t>
            </a:r>
          </a:p>
        </p:txBody>
      </p:sp>
    </p:spTree>
    <p:extLst>
      <p:ext uri="{BB962C8B-B14F-4D97-AF65-F5344CB8AC3E}">
        <p14:creationId xmlns:p14="http://schemas.microsoft.com/office/powerpoint/2010/main" val="6288977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6.6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的操作方法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1DEC7C50-A564-4C5F-AA8F-8E00B951F1A8}"/>
              </a:ext>
            </a:extLst>
          </p:cNvPr>
          <p:cNvSpPr txBox="1">
            <a:spLocks/>
          </p:cNvSpPr>
          <p:nvPr/>
        </p:nvSpPr>
        <p:spPr bwMode="auto">
          <a:xfrm>
            <a:off x="3479871" y="434975"/>
            <a:ext cx="5232253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6.6.2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工作表及视图的编辑</a:t>
            </a:r>
          </a:p>
        </p:txBody>
      </p:sp>
      <p:pic>
        <p:nvPicPr>
          <p:cNvPr id="18" name="图片 209">
            <a:extLst>
              <a:ext uri="{FF2B5EF4-FFF2-40B4-BE49-F238E27FC236}">
                <a16:creationId xmlns:a16="http://schemas.microsoft.com/office/drawing/2014/main" id="{A9A90C5A-9C25-480B-8480-278F777085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629" y="1237864"/>
            <a:ext cx="8420735" cy="474853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1CE2464-BCE7-4B8A-B655-8581C834F982}"/>
              </a:ext>
            </a:extLst>
          </p:cNvPr>
          <p:cNvSpPr txBox="1"/>
          <p:nvPr/>
        </p:nvSpPr>
        <p:spPr>
          <a:xfrm>
            <a:off x="4805600" y="6096319"/>
            <a:ext cx="2580791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视图的预览</a:t>
            </a:r>
          </a:p>
        </p:txBody>
      </p:sp>
    </p:spTree>
    <p:extLst>
      <p:ext uri="{BB962C8B-B14F-4D97-AF65-F5344CB8AC3E}">
        <p14:creationId xmlns:p14="http://schemas.microsoft.com/office/powerpoint/2010/main" val="37633717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6.6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的操作方法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1DEC7C50-A564-4C5F-AA8F-8E00B951F1A8}"/>
              </a:ext>
            </a:extLst>
          </p:cNvPr>
          <p:cNvSpPr txBox="1">
            <a:spLocks/>
          </p:cNvSpPr>
          <p:nvPr/>
        </p:nvSpPr>
        <p:spPr bwMode="auto">
          <a:xfrm>
            <a:off x="3479871" y="434975"/>
            <a:ext cx="5232253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6.6.2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工作表及视图的编辑</a:t>
            </a:r>
          </a:p>
        </p:txBody>
      </p:sp>
      <p:pic>
        <p:nvPicPr>
          <p:cNvPr id="17" name="图片 210">
            <a:extLst>
              <a:ext uri="{FF2B5EF4-FFF2-40B4-BE49-F238E27FC236}">
                <a16:creationId xmlns:a16="http://schemas.microsoft.com/office/drawing/2014/main" id="{104D9615-80AF-44AA-A603-68A79B30A6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628" y="1101550"/>
            <a:ext cx="8809990" cy="495998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37CA76F-6129-4704-BECB-9D2D05DED3FF}"/>
              </a:ext>
            </a:extLst>
          </p:cNvPr>
          <p:cNvSpPr txBox="1"/>
          <p:nvPr/>
        </p:nvSpPr>
        <p:spPr>
          <a:xfrm>
            <a:off x="3555997" y="6096319"/>
            <a:ext cx="50800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仪表板的重命名和隐藏</a:t>
            </a:r>
          </a:p>
        </p:txBody>
      </p:sp>
    </p:spTree>
    <p:extLst>
      <p:ext uri="{BB962C8B-B14F-4D97-AF65-F5344CB8AC3E}">
        <p14:creationId xmlns:p14="http://schemas.microsoft.com/office/powerpoint/2010/main" val="2349368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6.1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的概述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8DC51A3-9C25-4CC5-A5F5-7A1670933A43}"/>
              </a:ext>
            </a:extLst>
          </p:cNvPr>
          <p:cNvSpPr txBox="1">
            <a:spLocks/>
          </p:cNvSpPr>
          <p:nvPr/>
        </p:nvSpPr>
        <p:spPr bwMode="auto">
          <a:xfrm>
            <a:off x="3598545" y="319652"/>
            <a:ext cx="4890770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6.1.2 Tableau Desktop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6" name="图片 97" descr="快速发掘出数据真谛">
            <a:extLst>
              <a:ext uri="{FF2B5EF4-FFF2-40B4-BE49-F238E27FC236}">
                <a16:creationId xmlns:a16="http://schemas.microsoft.com/office/drawing/2014/main" id="{D5D3050C-4F12-4E32-8FEC-C8CFAF57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46997" y="1372450"/>
            <a:ext cx="6793865" cy="452882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181E1D7-91D3-4853-9A85-FC54B3432FD8}"/>
              </a:ext>
            </a:extLst>
          </p:cNvPr>
          <p:cNvSpPr txBox="1"/>
          <p:nvPr/>
        </p:nvSpPr>
        <p:spPr>
          <a:xfrm>
            <a:off x="4505178" y="6011727"/>
            <a:ext cx="2951789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marL="0" indent="0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Tableau Desktop</a:t>
            </a:r>
            <a:r>
              <a:rPr 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的用户界面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7418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6.6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的操作方法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1DEC7C50-A564-4C5F-AA8F-8E00B951F1A8}"/>
              </a:ext>
            </a:extLst>
          </p:cNvPr>
          <p:cNvSpPr txBox="1">
            <a:spLocks/>
          </p:cNvSpPr>
          <p:nvPr/>
        </p:nvSpPr>
        <p:spPr bwMode="auto">
          <a:xfrm>
            <a:off x="3479871" y="434975"/>
            <a:ext cx="5232253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6.6.3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仪表板的编辑</a:t>
            </a:r>
          </a:p>
        </p:txBody>
      </p:sp>
      <p:pic>
        <p:nvPicPr>
          <p:cNvPr id="17" name="图片 211">
            <a:extLst>
              <a:ext uri="{FF2B5EF4-FFF2-40B4-BE49-F238E27FC236}">
                <a16:creationId xmlns:a16="http://schemas.microsoft.com/office/drawing/2014/main" id="{032FCA10-FC6D-4D7F-8759-0A5E1A5B26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42" y="1195528"/>
            <a:ext cx="8652510" cy="489712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78B31D7-14F1-453E-8016-BBB29103A602}"/>
              </a:ext>
            </a:extLst>
          </p:cNvPr>
          <p:cNvSpPr txBox="1"/>
          <p:nvPr/>
        </p:nvSpPr>
        <p:spPr>
          <a:xfrm>
            <a:off x="3745021" y="6059349"/>
            <a:ext cx="4701952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新建仪表板的方法（通过</a:t>
            </a:r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Tableau</a:t>
            </a:r>
            <a:r>
              <a:rPr lang="zh-CN" altLang="en-US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主菜单创建）</a:t>
            </a:r>
          </a:p>
        </p:txBody>
      </p:sp>
    </p:spTree>
    <p:extLst>
      <p:ext uri="{BB962C8B-B14F-4D97-AF65-F5344CB8AC3E}">
        <p14:creationId xmlns:p14="http://schemas.microsoft.com/office/powerpoint/2010/main" val="200437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61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6.6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的操作方法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1936A827-44EB-417F-8AAE-1F0C0FFB51EA}"/>
              </a:ext>
            </a:extLst>
          </p:cNvPr>
          <p:cNvSpPr txBox="1">
            <a:spLocks/>
          </p:cNvSpPr>
          <p:nvPr/>
        </p:nvSpPr>
        <p:spPr bwMode="auto">
          <a:xfrm>
            <a:off x="3479871" y="434975"/>
            <a:ext cx="5232253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6.6.3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仪表板的编辑</a:t>
            </a:r>
          </a:p>
        </p:txBody>
      </p:sp>
      <p:pic>
        <p:nvPicPr>
          <p:cNvPr id="20" name="图片 212">
            <a:extLst>
              <a:ext uri="{FF2B5EF4-FFF2-40B4-BE49-F238E27FC236}">
                <a16:creationId xmlns:a16="http://schemas.microsoft.com/office/drawing/2014/main" id="{DD27B9B8-6B95-4D62-8048-E4A0A2EEF7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47" y="1122592"/>
            <a:ext cx="8674100" cy="511429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E036429-4224-44F9-B93F-0FEE2140A0AC}"/>
              </a:ext>
            </a:extLst>
          </p:cNvPr>
          <p:cNvSpPr txBox="1"/>
          <p:nvPr/>
        </p:nvSpPr>
        <p:spPr>
          <a:xfrm>
            <a:off x="3559491" y="6096319"/>
            <a:ext cx="50800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新建仪表板的方法（通过快捷菜单）</a:t>
            </a:r>
          </a:p>
        </p:txBody>
      </p:sp>
    </p:spTree>
    <p:extLst>
      <p:ext uri="{BB962C8B-B14F-4D97-AF65-F5344CB8AC3E}">
        <p14:creationId xmlns:p14="http://schemas.microsoft.com/office/powerpoint/2010/main" val="602325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6.6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的操作方法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E3E7E20A-5142-4896-85F2-39673FA244CB}"/>
              </a:ext>
            </a:extLst>
          </p:cNvPr>
          <p:cNvSpPr txBox="1">
            <a:spLocks/>
          </p:cNvSpPr>
          <p:nvPr/>
        </p:nvSpPr>
        <p:spPr bwMode="auto">
          <a:xfrm>
            <a:off x="3479871" y="434975"/>
            <a:ext cx="5232253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6.6.3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仪表板的编辑</a:t>
            </a:r>
          </a:p>
        </p:txBody>
      </p:sp>
      <p:pic>
        <p:nvPicPr>
          <p:cNvPr id="18" name="图片 213">
            <a:extLst>
              <a:ext uri="{FF2B5EF4-FFF2-40B4-BE49-F238E27FC236}">
                <a16:creationId xmlns:a16="http://schemas.microsoft.com/office/drawing/2014/main" id="{C932D9EC-1053-4F9E-92F7-C1C01F1F24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50" y="1124585"/>
            <a:ext cx="7672070" cy="503999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2AA7A66-2808-4379-9F65-AA04AE155AFF}"/>
              </a:ext>
            </a:extLst>
          </p:cNvPr>
          <p:cNvSpPr txBox="1"/>
          <p:nvPr/>
        </p:nvSpPr>
        <p:spPr>
          <a:xfrm>
            <a:off x="5069825" y="6179784"/>
            <a:ext cx="2091719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仪表板的修改方法</a:t>
            </a:r>
          </a:p>
        </p:txBody>
      </p:sp>
    </p:spTree>
    <p:extLst>
      <p:ext uri="{BB962C8B-B14F-4D97-AF65-F5344CB8AC3E}">
        <p14:creationId xmlns:p14="http://schemas.microsoft.com/office/powerpoint/2010/main" val="13050539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6.6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的操作方法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41AA9D04-B149-44E7-A0F7-BC50C7147113}"/>
              </a:ext>
            </a:extLst>
          </p:cNvPr>
          <p:cNvSpPr txBox="1">
            <a:spLocks/>
          </p:cNvSpPr>
          <p:nvPr/>
        </p:nvSpPr>
        <p:spPr bwMode="auto">
          <a:xfrm>
            <a:off x="3479871" y="434975"/>
            <a:ext cx="5232253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6.6.3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仪表板的编辑</a:t>
            </a:r>
          </a:p>
        </p:txBody>
      </p:sp>
      <p:pic>
        <p:nvPicPr>
          <p:cNvPr id="16" name="图片 214">
            <a:extLst>
              <a:ext uri="{FF2B5EF4-FFF2-40B4-BE49-F238E27FC236}">
                <a16:creationId xmlns:a16="http://schemas.microsoft.com/office/drawing/2014/main" id="{9134A6DC-1CAC-4825-9298-467A099010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15" y="1131570"/>
            <a:ext cx="7371715" cy="500316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F23E25B-955B-4EAC-B40A-1B6DB8FA7189}"/>
              </a:ext>
            </a:extLst>
          </p:cNvPr>
          <p:cNvSpPr txBox="1"/>
          <p:nvPr/>
        </p:nvSpPr>
        <p:spPr>
          <a:xfrm>
            <a:off x="3838352" y="6136781"/>
            <a:ext cx="50800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266700" algn="ctr"/>
            <a:r>
              <a:rPr lang="zh-CN" b="0" dirty="0">
                <a:latin typeface="宋体" panose="02010600030101010101" pitchFamily="2" charset="-122"/>
                <a:ea typeface="宋体" panose="02010600030101010101" pitchFamily="2" charset="-122"/>
              </a:rPr>
              <a:t>仪表板中的每个视图的修改操作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5220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6.6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的操作方法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9654F34-B259-42F6-9057-3F7B9767A2C1}"/>
              </a:ext>
            </a:extLst>
          </p:cNvPr>
          <p:cNvSpPr txBox="1">
            <a:spLocks/>
          </p:cNvSpPr>
          <p:nvPr/>
        </p:nvSpPr>
        <p:spPr bwMode="auto">
          <a:xfrm>
            <a:off x="3479871" y="434975"/>
            <a:ext cx="5232253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6.6.3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仪表板的编辑</a:t>
            </a:r>
          </a:p>
        </p:txBody>
      </p:sp>
      <p:pic>
        <p:nvPicPr>
          <p:cNvPr id="18" name="图片 215">
            <a:extLst>
              <a:ext uri="{FF2B5EF4-FFF2-40B4-BE49-F238E27FC236}">
                <a16:creationId xmlns:a16="http://schemas.microsoft.com/office/drawing/2014/main" id="{2A41FC71-0F2A-43FE-AA3F-C64FDCEEEA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577" y="1116124"/>
            <a:ext cx="7228840" cy="492633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B59FECC-F271-4EA1-8CDD-145719485337}"/>
              </a:ext>
            </a:extLst>
          </p:cNvPr>
          <p:cNvSpPr txBox="1"/>
          <p:nvPr/>
        </p:nvSpPr>
        <p:spPr>
          <a:xfrm>
            <a:off x="4703242" y="6031715"/>
            <a:ext cx="2785509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Tableau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仪表板的浏览功能</a:t>
            </a:r>
          </a:p>
        </p:txBody>
      </p:sp>
    </p:spTree>
    <p:extLst>
      <p:ext uri="{BB962C8B-B14F-4D97-AF65-F5344CB8AC3E}">
        <p14:creationId xmlns:p14="http://schemas.microsoft.com/office/powerpoint/2010/main" val="25726323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6.6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的操作方法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9654F34-B259-42F6-9057-3F7B9767A2C1}"/>
              </a:ext>
            </a:extLst>
          </p:cNvPr>
          <p:cNvSpPr txBox="1">
            <a:spLocks/>
          </p:cNvSpPr>
          <p:nvPr/>
        </p:nvSpPr>
        <p:spPr bwMode="auto">
          <a:xfrm>
            <a:off x="3479871" y="434975"/>
            <a:ext cx="5232253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6.6.3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仪表板的编辑</a:t>
            </a:r>
          </a:p>
        </p:txBody>
      </p:sp>
      <p:pic>
        <p:nvPicPr>
          <p:cNvPr id="17" name="图片 216">
            <a:extLst>
              <a:ext uri="{FF2B5EF4-FFF2-40B4-BE49-F238E27FC236}">
                <a16:creationId xmlns:a16="http://schemas.microsoft.com/office/drawing/2014/main" id="{6B693F41-EA27-46F0-879E-570A992FFC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175" y="1095375"/>
            <a:ext cx="7143750" cy="486727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1B12F82-9CD5-4074-A19F-4F51126221ED}"/>
              </a:ext>
            </a:extLst>
          </p:cNvPr>
          <p:cNvSpPr txBox="1"/>
          <p:nvPr/>
        </p:nvSpPr>
        <p:spPr>
          <a:xfrm>
            <a:off x="3997580" y="6014380"/>
            <a:ext cx="4196834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ea typeface="宋体" panose="02010600030101010101" pitchFamily="2" charset="-122"/>
              </a:rPr>
              <a:t>             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仪表板的重命名和删除</a:t>
            </a:r>
          </a:p>
        </p:txBody>
      </p:sp>
    </p:spTree>
    <p:extLst>
      <p:ext uri="{BB962C8B-B14F-4D97-AF65-F5344CB8AC3E}">
        <p14:creationId xmlns:p14="http://schemas.microsoft.com/office/powerpoint/2010/main" val="31428189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66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17AA83C7-9B7D-4923-9FDB-D52B29942F75}"/>
              </a:ext>
            </a:extLst>
          </p:cNvPr>
          <p:cNvSpPr/>
          <p:nvPr/>
        </p:nvSpPr>
        <p:spPr>
          <a:xfrm>
            <a:off x="2509283" y="2254102"/>
            <a:ext cx="7244317" cy="2445489"/>
          </a:xfrm>
          <a:prstGeom prst="roundRect">
            <a:avLst>
              <a:gd name="adj" fmla="val 3659"/>
            </a:avLst>
          </a:prstGeom>
          <a:solidFill>
            <a:schemeClr val="accent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6.6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的操作方法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9654F34-B259-42F6-9057-3F7B9767A2C1}"/>
              </a:ext>
            </a:extLst>
          </p:cNvPr>
          <p:cNvSpPr txBox="1">
            <a:spLocks/>
          </p:cNvSpPr>
          <p:nvPr/>
        </p:nvSpPr>
        <p:spPr bwMode="auto">
          <a:xfrm>
            <a:off x="3479871" y="434975"/>
            <a:ext cx="5232253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6.6.4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故事的编辑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305D818-B2BE-4AC8-9EB5-C7AC5FB1DDF8}"/>
              </a:ext>
            </a:extLst>
          </p:cNvPr>
          <p:cNvSpPr txBox="1"/>
          <p:nvPr/>
        </p:nvSpPr>
        <p:spPr>
          <a:xfrm>
            <a:off x="2822948" y="2494472"/>
            <a:ext cx="6546097" cy="188057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目前，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Tableau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提供的故事可以理解为按一定顺序排列的工作表视图或（和）仪表板的集合。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Tableau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的现有功能仅支持线性叙事方式。故事中的每一个单独的工作表视图或仪表板称为“故事点（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Story Points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）”。</a:t>
            </a:r>
          </a:p>
        </p:txBody>
      </p:sp>
    </p:spTree>
    <p:extLst>
      <p:ext uri="{BB962C8B-B14F-4D97-AF65-F5344CB8AC3E}">
        <p14:creationId xmlns:p14="http://schemas.microsoft.com/office/powerpoint/2010/main" val="17767222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67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6.6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的操作方法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AAEF090-4D07-4249-BBEF-067C46318C4E}"/>
              </a:ext>
            </a:extLst>
          </p:cNvPr>
          <p:cNvSpPr txBox="1">
            <a:spLocks/>
          </p:cNvSpPr>
          <p:nvPr/>
        </p:nvSpPr>
        <p:spPr bwMode="auto">
          <a:xfrm>
            <a:off x="3479871" y="434975"/>
            <a:ext cx="5232253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6.6.4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故事的编辑</a:t>
            </a:r>
          </a:p>
        </p:txBody>
      </p:sp>
      <p:pic>
        <p:nvPicPr>
          <p:cNvPr id="18" name="图片 217">
            <a:extLst>
              <a:ext uri="{FF2B5EF4-FFF2-40B4-BE49-F238E27FC236}">
                <a16:creationId xmlns:a16="http://schemas.microsoft.com/office/drawing/2014/main" id="{8CBFD91D-CD02-4368-AD31-9788F2F1C6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060" y="1248410"/>
            <a:ext cx="7084695" cy="482409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C6D3279-EC09-4FFB-A9A4-E49A302FB841}"/>
              </a:ext>
            </a:extLst>
          </p:cNvPr>
          <p:cNvSpPr txBox="1"/>
          <p:nvPr/>
        </p:nvSpPr>
        <p:spPr>
          <a:xfrm>
            <a:off x="3432174" y="6165215"/>
            <a:ext cx="6392309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新建故事的方法（通过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Tableau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主菜单创建）</a:t>
            </a:r>
          </a:p>
        </p:txBody>
      </p:sp>
    </p:spTree>
    <p:extLst>
      <p:ext uri="{BB962C8B-B14F-4D97-AF65-F5344CB8AC3E}">
        <p14:creationId xmlns:p14="http://schemas.microsoft.com/office/powerpoint/2010/main" val="14361831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68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6.6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的操作方法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AAEF090-4D07-4249-BBEF-067C46318C4E}"/>
              </a:ext>
            </a:extLst>
          </p:cNvPr>
          <p:cNvSpPr txBox="1">
            <a:spLocks/>
          </p:cNvSpPr>
          <p:nvPr/>
        </p:nvSpPr>
        <p:spPr bwMode="auto">
          <a:xfrm>
            <a:off x="3479871" y="434975"/>
            <a:ext cx="5232253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6.6.4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故事的编辑</a:t>
            </a:r>
          </a:p>
        </p:txBody>
      </p:sp>
      <p:pic>
        <p:nvPicPr>
          <p:cNvPr id="17" name="图片 179239">
            <a:extLst>
              <a:ext uri="{FF2B5EF4-FFF2-40B4-BE49-F238E27FC236}">
                <a16:creationId xmlns:a16="http://schemas.microsoft.com/office/drawing/2014/main" id="{4F4F31F7-E707-4734-B0CA-9EABD0F308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078" y="1211536"/>
            <a:ext cx="7012940" cy="477774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6E88F26-25DB-4C5B-964B-F4A0D5587B8C}"/>
              </a:ext>
            </a:extLst>
          </p:cNvPr>
          <p:cNvSpPr txBox="1"/>
          <p:nvPr/>
        </p:nvSpPr>
        <p:spPr>
          <a:xfrm>
            <a:off x="3687548" y="6041006"/>
            <a:ext cx="50800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新建故事的方法（通过快捷菜单）</a:t>
            </a:r>
          </a:p>
        </p:txBody>
      </p:sp>
    </p:spTree>
    <p:extLst>
      <p:ext uri="{BB962C8B-B14F-4D97-AF65-F5344CB8AC3E}">
        <p14:creationId xmlns:p14="http://schemas.microsoft.com/office/powerpoint/2010/main" val="33021357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69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6.6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的操作方法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AAEF090-4D07-4249-BBEF-067C46318C4E}"/>
              </a:ext>
            </a:extLst>
          </p:cNvPr>
          <p:cNvSpPr txBox="1">
            <a:spLocks/>
          </p:cNvSpPr>
          <p:nvPr/>
        </p:nvSpPr>
        <p:spPr bwMode="auto">
          <a:xfrm>
            <a:off x="3479871" y="434975"/>
            <a:ext cx="5232253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6.6.4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故事的编辑</a:t>
            </a:r>
          </a:p>
        </p:txBody>
      </p:sp>
      <p:pic>
        <p:nvPicPr>
          <p:cNvPr id="17" name="图片 179246">
            <a:extLst>
              <a:ext uri="{FF2B5EF4-FFF2-40B4-BE49-F238E27FC236}">
                <a16:creationId xmlns:a16="http://schemas.microsoft.com/office/drawing/2014/main" id="{BD38F952-7E4F-4083-8EE4-45648C225E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860" y="1201420"/>
            <a:ext cx="6942455" cy="471678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E0938E0-ABE3-4F17-BED3-DA6AEBA351EC}"/>
              </a:ext>
            </a:extLst>
          </p:cNvPr>
          <p:cNvSpPr txBox="1"/>
          <p:nvPr/>
        </p:nvSpPr>
        <p:spPr>
          <a:xfrm>
            <a:off x="5360999" y="5969930"/>
            <a:ext cx="1469995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故事的修改</a:t>
            </a:r>
          </a:p>
        </p:txBody>
      </p:sp>
    </p:spTree>
    <p:extLst>
      <p:ext uri="{BB962C8B-B14F-4D97-AF65-F5344CB8AC3E}">
        <p14:creationId xmlns:p14="http://schemas.microsoft.com/office/powerpoint/2010/main" val="3650638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6.1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的概述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8DC51A3-9C25-4CC5-A5F5-7A1670933A43}"/>
              </a:ext>
            </a:extLst>
          </p:cNvPr>
          <p:cNvSpPr txBox="1">
            <a:spLocks/>
          </p:cNvSpPr>
          <p:nvPr/>
        </p:nvSpPr>
        <p:spPr bwMode="auto">
          <a:xfrm>
            <a:off x="3598545" y="319652"/>
            <a:ext cx="4890770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6.1.2 Tableau Desktop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2112975-BA37-4FFC-9318-0CBDEB02E408}"/>
              </a:ext>
            </a:extLst>
          </p:cNvPr>
          <p:cNvSpPr txBox="1"/>
          <p:nvPr/>
        </p:nvSpPr>
        <p:spPr>
          <a:xfrm>
            <a:off x="4701495" y="5852455"/>
            <a:ext cx="3013799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dirty="0" err="1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Tableau的学生账户申请页面</a:t>
            </a:r>
            <a:endParaRPr dirty="0">
              <a:solidFill>
                <a:prstClr val="black"/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pic>
        <p:nvPicPr>
          <p:cNvPr id="20" name="图片 96">
            <a:extLst>
              <a:ext uri="{FF2B5EF4-FFF2-40B4-BE49-F238E27FC236}">
                <a16:creationId xmlns:a16="http://schemas.microsoft.com/office/drawing/2014/main" id="{AA244CB9-9061-4509-9858-F9738C1F9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065" y="1204595"/>
            <a:ext cx="7058660" cy="459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878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6.6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的操作方法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AAEF090-4D07-4249-BBEF-067C46318C4E}"/>
              </a:ext>
            </a:extLst>
          </p:cNvPr>
          <p:cNvSpPr txBox="1">
            <a:spLocks/>
          </p:cNvSpPr>
          <p:nvPr/>
        </p:nvSpPr>
        <p:spPr bwMode="auto">
          <a:xfrm>
            <a:off x="3479871" y="434975"/>
            <a:ext cx="5232253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6.6.4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故事的编辑</a:t>
            </a:r>
          </a:p>
        </p:txBody>
      </p:sp>
      <p:pic>
        <p:nvPicPr>
          <p:cNvPr id="17" name="图片 179249">
            <a:extLst>
              <a:ext uri="{FF2B5EF4-FFF2-40B4-BE49-F238E27FC236}">
                <a16:creationId xmlns:a16="http://schemas.microsoft.com/office/drawing/2014/main" id="{404AB393-2E59-4ED9-807F-955DE42E32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670" y="1187450"/>
            <a:ext cx="7191375" cy="492188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71A112E-A027-46CF-BDCD-02A8AEB802A8}"/>
              </a:ext>
            </a:extLst>
          </p:cNvPr>
          <p:cNvSpPr txBox="1"/>
          <p:nvPr/>
        </p:nvSpPr>
        <p:spPr>
          <a:xfrm>
            <a:off x="4587698" y="6096319"/>
            <a:ext cx="3016597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调整故事点的演示顺序</a:t>
            </a:r>
          </a:p>
        </p:txBody>
      </p:sp>
    </p:spTree>
    <p:extLst>
      <p:ext uri="{BB962C8B-B14F-4D97-AF65-F5344CB8AC3E}">
        <p14:creationId xmlns:p14="http://schemas.microsoft.com/office/powerpoint/2010/main" val="21009646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71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6.6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的操作方法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AAEF090-4D07-4249-BBEF-067C46318C4E}"/>
              </a:ext>
            </a:extLst>
          </p:cNvPr>
          <p:cNvSpPr txBox="1">
            <a:spLocks/>
          </p:cNvSpPr>
          <p:nvPr/>
        </p:nvSpPr>
        <p:spPr bwMode="auto">
          <a:xfrm>
            <a:off x="3479871" y="434975"/>
            <a:ext cx="5232253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6.6.4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故事的编辑</a:t>
            </a:r>
          </a:p>
        </p:txBody>
      </p:sp>
      <p:pic>
        <p:nvPicPr>
          <p:cNvPr id="17" name="图片 179251">
            <a:extLst>
              <a:ext uri="{FF2B5EF4-FFF2-40B4-BE49-F238E27FC236}">
                <a16:creationId xmlns:a16="http://schemas.microsoft.com/office/drawing/2014/main" id="{B1585C9F-38A7-46C2-ADAE-3D715FF3D3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195" y="1194435"/>
            <a:ext cx="7007225" cy="479552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A890249-1550-4D70-9C76-775C62C16E7D}"/>
              </a:ext>
            </a:extLst>
          </p:cNvPr>
          <p:cNvSpPr txBox="1"/>
          <p:nvPr/>
        </p:nvSpPr>
        <p:spPr>
          <a:xfrm>
            <a:off x="5603350" y="6075694"/>
            <a:ext cx="1460914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故事的预览</a:t>
            </a:r>
          </a:p>
        </p:txBody>
      </p:sp>
    </p:spTree>
    <p:extLst>
      <p:ext uri="{BB962C8B-B14F-4D97-AF65-F5344CB8AC3E}">
        <p14:creationId xmlns:p14="http://schemas.microsoft.com/office/powerpoint/2010/main" val="29543867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72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6.6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的操作方法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AAEF090-4D07-4249-BBEF-067C46318C4E}"/>
              </a:ext>
            </a:extLst>
          </p:cNvPr>
          <p:cNvSpPr txBox="1">
            <a:spLocks/>
          </p:cNvSpPr>
          <p:nvPr/>
        </p:nvSpPr>
        <p:spPr bwMode="auto">
          <a:xfrm>
            <a:off x="3479871" y="434975"/>
            <a:ext cx="5232253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6.6.4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故事的编辑</a:t>
            </a:r>
          </a:p>
        </p:txBody>
      </p:sp>
      <p:pic>
        <p:nvPicPr>
          <p:cNvPr id="17" name="图片 179259">
            <a:extLst>
              <a:ext uri="{FF2B5EF4-FFF2-40B4-BE49-F238E27FC236}">
                <a16:creationId xmlns:a16="http://schemas.microsoft.com/office/drawing/2014/main" id="{36AE0F2C-FCAE-45A0-8CBC-48A3331583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952" y="1211307"/>
            <a:ext cx="7231380" cy="490855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11D70E6-7333-4588-AB71-469A6A4E8756}"/>
              </a:ext>
            </a:extLst>
          </p:cNvPr>
          <p:cNvSpPr txBox="1"/>
          <p:nvPr/>
        </p:nvSpPr>
        <p:spPr>
          <a:xfrm>
            <a:off x="5369277" y="6086635"/>
            <a:ext cx="1453440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ea typeface="宋体" panose="02010600030101010101" pitchFamily="2" charset="-122"/>
              </a:rPr>
              <a:t> </a:t>
            </a:r>
            <a:r>
              <a: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故事的删除</a:t>
            </a:r>
          </a:p>
        </p:txBody>
      </p:sp>
    </p:spTree>
    <p:extLst>
      <p:ext uri="{BB962C8B-B14F-4D97-AF65-F5344CB8AC3E}">
        <p14:creationId xmlns:p14="http://schemas.microsoft.com/office/powerpoint/2010/main" val="3217670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73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6.6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的操作方法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AAEF090-4D07-4249-BBEF-067C46318C4E}"/>
              </a:ext>
            </a:extLst>
          </p:cNvPr>
          <p:cNvSpPr txBox="1">
            <a:spLocks/>
          </p:cNvSpPr>
          <p:nvPr/>
        </p:nvSpPr>
        <p:spPr bwMode="auto">
          <a:xfrm>
            <a:off x="3479871" y="434975"/>
            <a:ext cx="5232253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6.6.5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数据的分析</a:t>
            </a:r>
          </a:p>
        </p:txBody>
      </p:sp>
      <p:pic>
        <p:nvPicPr>
          <p:cNvPr id="19" name="图片 179260">
            <a:extLst>
              <a:ext uri="{FF2B5EF4-FFF2-40B4-BE49-F238E27FC236}">
                <a16:creationId xmlns:a16="http://schemas.microsoft.com/office/drawing/2014/main" id="{9AF81DAD-9E70-4B0C-9110-8F5E5F5B0E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16" y="1386279"/>
            <a:ext cx="8318899" cy="455732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4C467F6-F53D-4D3C-9227-7C8B2A4D2A00}"/>
              </a:ext>
            </a:extLst>
          </p:cNvPr>
          <p:cNvSpPr txBox="1"/>
          <p:nvPr/>
        </p:nvSpPr>
        <p:spPr>
          <a:xfrm>
            <a:off x="5139199" y="6015162"/>
            <a:ext cx="1913595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ea typeface="宋体" panose="02010600030101010101" pitchFamily="2" charset="-122"/>
              </a:rPr>
              <a:t> </a:t>
            </a:r>
            <a:r>
              <a: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计算字段的创建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8282E21-CB22-48C9-AE76-ED80030A2914}"/>
              </a:ext>
            </a:extLst>
          </p:cNvPr>
          <p:cNvSpPr txBox="1"/>
          <p:nvPr/>
        </p:nvSpPr>
        <p:spPr>
          <a:xfrm>
            <a:off x="594670" y="997364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/>
                </a:solidFill>
                <a:ea typeface="仿宋" panose="02010609060101010101" charset="-122"/>
              </a:rPr>
              <a:t>（</a:t>
            </a:r>
            <a:r>
              <a:rPr lang="en-US" altLang="zh-CN" sz="2000" b="1" dirty="0">
                <a:solidFill>
                  <a:prstClr val="black"/>
                </a:solidFill>
                <a:ea typeface="仿宋" panose="02010609060101010101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prstClr val="black"/>
                </a:solidFill>
                <a:ea typeface="仿宋" panose="02010609060101010101" charset="-122"/>
              </a:rPr>
              <a:t>）创建计算字段</a:t>
            </a:r>
            <a:endParaRPr lang="zh-CN" altLang="en-US" sz="2000" dirty="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91616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74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6.6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的操作方法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AAEF090-4D07-4249-BBEF-067C46318C4E}"/>
              </a:ext>
            </a:extLst>
          </p:cNvPr>
          <p:cNvSpPr txBox="1">
            <a:spLocks/>
          </p:cNvSpPr>
          <p:nvPr/>
        </p:nvSpPr>
        <p:spPr bwMode="auto">
          <a:xfrm>
            <a:off x="3479871" y="434975"/>
            <a:ext cx="5232253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6.6.5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数据的分析</a:t>
            </a:r>
          </a:p>
        </p:txBody>
      </p:sp>
      <p:pic>
        <p:nvPicPr>
          <p:cNvPr id="17" name="图片 65">
            <a:extLst>
              <a:ext uri="{FF2B5EF4-FFF2-40B4-BE49-F238E27FC236}">
                <a16:creationId xmlns:a16="http://schemas.microsoft.com/office/drawing/2014/main" id="{55C675A4-4867-46D4-B89F-F8A42AD7FE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25" y="1187450"/>
            <a:ext cx="6724015" cy="478155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6D42011-6E43-42C3-B860-D80C07B2CA92}"/>
              </a:ext>
            </a:extLst>
          </p:cNvPr>
          <p:cNvSpPr txBox="1"/>
          <p:nvPr/>
        </p:nvSpPr>
        <p:spPr>
          <a:xfrm>
            <a:off x="4542129" y="6045592"/>
            <a:ext cx="3107735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Tableau</a:t>
            </a:r>
            <a:r>
              <a:rPr lang="zh-CN" altLang="en-US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函数和表达式的提示</a:t>
            </a:r>
          </a:p>
        </p:txBody>
      </p:sp>
    </p:spTree>
    <p:extLst>
      <p:ext uri="{BB962C8B-B14F-4D97-AF65-F5344CB8AC3E}">
        <p14:creationId xmlns:p14="http://schemas.microsoft.com/office/powerpoint/2010/main" val="19945873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6.6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的操作方法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AAEF090-4D07-4249-BBEF-067C46318C4E}"/>
              </a:ext>
            </a:extLst>
          </p:cNvPr>
          <p:cNvSpPr txBox="1">
            <a:spLocks/>
          </p:cNvSpPr>
          <p:nvPr/>
        </p:nvSpPr>
        <p:spPr bwMode="auto">
          <a:xfrm>
            <a:off x="3479871" y="434975"/>
            <a:ext cx="5232253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6.6.5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数据的分析</a:t>
            </a:r>
          </a:p>
        </p:txBody>
      </p:sp>
      <p:pic>
        <p:nvPicPr>
          <p:cNvPr id="17" name="图片 218">
            <a:extLst>
              <a:ext uri="{FF2B5EF4-FFF2-40B4-BE49-F238E27FC236}">
                <a16:creationId xmlns:a16="http://schemas.microsoft.com/office/drawing/2014/main" id="{3310B736-27AF-400F-B52E-47A912B654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950" y="1299845"/>
            <a:ext cx="7053580" cy="470217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CE509A5-7022-4C0E-AD38-A290365AF8C5}"/>
              </a:ext>
            </a:extLst>
          </p:cNvPr>
          <p:cNvSpPr txBox="1"/>
          <p:nvPr/>
        </p:nvSpPr>
        <p:spPr>
          <a:xfrm>
            <a:off x="4806024" y="6092676"/>
            <a:ext cx="2579946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ea typeface="宋体" panose="02010600030101010101" pitchFamily="2" charset="-122"/>
              </a:rPr>
              <a:t> </a:t>
            </a:r>
            <a:r>
              <a: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计算字段的计算表达式</a:t>
            </a:r>
          </a:p>
        </p:txBody>
      </p:sp>
    </p:spTree>
    <p:extLst>
      <p:ext uri="{BB962C8B-B14F-4D97-AF65-F5344CB8AC3E}">
        <p14:creationId xmlns:p14="http://schemas.microsoft.com/office/powerpoint/2010/main" val="35228149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76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6.6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的操作方法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AAEF090-4D07-4249-BBEF-067C46318C4E}"/>
              </a:ext>
            </a:extLst>
          </p:cNvPr>
          <p:cNvSpPr txBox="1">
            <a:spLocks/>
          </p:cNvSpPr>
          <p:nvPr/>
        </p:nvSpPr>
        <p:spPr bwMode="auto">
          <a:xfrm>
            <a:off x="3479871" y="434975"/>
            <a:ext cx="5232253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6.6.5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数据的分析</a:t>
            </a:r>
          </a:p>
        </p:txBody>
      </p:sp>
      <p:pic>
        <p:nvPicPr>
          <p:cNvPr id="17" name="图片 85">
            <a:extLst>
              <a:ext uri="{FF2B5EF4-FFF2-40B4-BE49-F238E27FC236}">
                <a16:creationId xmlns:a16="http://schemas.microsoft.com/office/drawing/2014/main" id="{51775619-2029-490D-A925-457DBCBF22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95" y="1124585"/>
            <a:ext cx="7576185" cy="500126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11F229E-33D4-4799-BA23-6A706106CE15}"/>
              </a:ext>
            </a:extLst>
          </p:cNvPr>
          <p:cNvSpPr txBox="1"/>
          <p:nvPr/>
        </p:nvSpPr>
        <p:spPr>
          <a:xfrm>
            <a:off x="4287243" y="6150537"/>
            <a:ext cx="3617507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ea typeface="宋体" panose="02010600030101010101" pitchFamily="2" charset="-122"/>
              </a:rPr>
              <a:t>        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计算字段的错误表达式</a:t>
            </a:r>
          </a:p>
        </p:txBody>
      </p:sp>
    </p:spTree>
    <p:extLst>
      <p:ext uri="{BB962C8B-B14F-4D97-AF65-F5344CB8AC3E}">
        <p14:creationId xmlns:p14="http://schemas.microsoft.com/office/powerpoint/2010/main" val="29174107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77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6.6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的操作方法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AAEF090-4D07-4249-BBEF-067C46318C4E}"/>
              </a:ext>
            </a:extLst>
          </p:cNvPr>
          <p:cNvSpPr txBox="1">
            <a:spLocks/>
          </p:cNvSpPr>
          <p:nvPr/>
        </p:nvSpPr>
        <p:spPr bwMode="auto">
          <a:xfrm>
            <a:off x="3479871" y="434975"/>
            <a:ext cx="5232253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6.6.5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数据的分析</a:t>
            </a:r>
          </a:p>
        </p:txBody>
      </p:sp>
      <p:pic>
        <p:nvPicPr>
          <p:cNvPr id="15" name="图片 95">
            <a:extLst>
              <a:ext uri="{FF2B5EF4-FFF2-40B4-BE49-F238E27FC236}">
                <a16:creationId xmlns:a16="http://schemas.microsoft.com/office/drawing/2014/main" id="{926275E3-8B6D-4596-B74A-582ED04CDA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758" y="2255203"/>
            <a:ext cx="4388485" cy="2347595"/>
          </a:xfrm>
          <a:prstGeom prst="rect">
            <a:avLst/>
          </a:prstGeom>
        </p:spPr>
      </p:pic>
      <p:pic>
        <p:nvPicPr>
          <p:cNvPr id="16" name="图片 95">
            <a:extLst>
              <a:ext uri="{FF2B5EF4-FFF2-40B4-BE49-F238E27FC236}">
                <a16:creationId xmlns:a16="http://schemas.microsoft.com/office/drawing/2014/main" id="{97EE0927-9B93-41A2-86F3-373EC5059A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05" y="1524317"/>
            <a:ext cx="8122285" cy="434530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36FD824-6629-4AC3-BA14-C4620168DC3A}"/>
              </a:ext>
            </a:extLst>
          </p:cNvPr>
          <p:cNvSpPr txBox="1"/>
          <p:nvPr/>
        </p:nvSpPr>
        <p:spPr>
          <a:xfrm>
            <a:off x="3210243" y="5949036"/>
            <a:ext cx="50800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266700" algn="ctr"/>
            <a:r>
              <a:rPr lang="en-US" b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b="0">
                <a:latin typeface="宋体" panose="02010600030101010101" pitchFamily="2" charset="-122"/>
                <a:ea typeface="宋体" panose="02010600030101010101" pitchFamily="2" charset="-122"/>
              </a:rPr>
              <a:t>计算字段的使用方法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91653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6.6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的操作方法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AAEF090-4D07-4249-BBEF-067C46318C4E}"/>
              </a:ext>
            </a:extLst>
          </p:cNvPr>
          <p:cNvSpPr txBox="1">
            <a:spLocks/>
          </p:cNvSpPr>
          <p:nvPr/>
        </p:nvSpPr>
        <p:spPr bwMode="auto">
          <a:xfrm>
            <a:off x="3479871" y="434975"/>
            <a:ext cx="5232253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6.6.5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数据的分析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F541D82-963D-4808-BA81-C14D8ACDE970}"/>
              </a:ext>
            </a:extLst>
          </p:cNvPr>
          <p:cNvSpPr txBox="1"/>
          <p:nvPr/>
        </p:nvSpPr>
        <p:spPr>
          <a:xfrm>
            <a:off x="800233" y="124333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prstClr val="black"/>
                </a:solidFill>
                <a:ea typeface="仿宋" panose="02010609060101010101" charset="-122"/>
              </a:rPr>
              <a:t>（</a:t>
            </a:r>
            <a:r>
              <a:rPr lang="en-US" sz="2000" b="1">
                <a:solidFill>
                  <a:prstClr val="black"/>
                </a:solidFill>
                <a:ea typeface="仿宋" panose="02010609060101010101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>
                <a:solidFill>
                  <a:prstClr val="black"/>
                </a:solidFill>
                <a:ea typeface="仿宋" panose="02010609060101010101" charset="-122"/>
              </a:rPr>
              <a:t>）筛选器及应用</a:t>
            </a:r>
            <a:endParaRPr lang="zh-CN" altLang="en-US" sz="20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9" name="图片 108">
            <a:extLst>
              <a:ext uri="{FF2B5EF4-FFF2-40B4-BE49-F238E27FC236}">
                <a16:creationId xmlns:a16="http://schemas.microsoft.com/office/drawing/2014/main" id="{7B0213DC-F9F7-4C4B-8366-1F9F93CEBF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947" y="1748855"/>
            <a:ext cx="7374255" cy="418020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D4406B1D-97D0-413C-8277-791EA0752186}"/>
              </a:ext>
            </a:extLst>
          </p:cNvPr>
          <p:cNvSpPr txBox="1"/>
          <p:nvPr/>
        </p:nvSpPr>
        <p:spPr>
          <a:xfrm>
            <a:off x="3632124" y="6022886"/>
            <a:ext cx="50800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筛选器的创建</a:t>
            </a:r>
          </a:p>
        </p:txBody>
      </p:sp>
    </p:spTree>
    <p:extLst>
      <p:ext uri="{BB962C8B-B14F-4D97-AF65-F5344CB8AC3E}">
        <p14:creationId xmlns:p14="http://schemas.microsoft.com/office/powerpoint/2010/main" val="36089753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79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6.6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的操作方法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AAEF090-4D07-4249-BBEF-067C46318C4E}"/>
              </a:ext>
            </a:extLst>
          </p:cNvPr>
          <p:cNvSpPr txBox="1">
            <a:spLocks/>
          </p:cNvSpPr>
          <p:nvPr/>
        </p:nvSpPr>
        <p:spPr bwMode="auto">
          <a:xfrm>
            <a:off x="3479871" y="434975"/>
            <a:ext cx="5232253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6.6.5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数据的分析</a:t>
            </a:r>
          </a:p>
        </p:txBody>
      </p:sp>
      <p:pic>
        <p:nvPicPr>
          <p:cNvPr id="19" name="图片 179319">
            <a:extLst>
              <a:ext uri="{FF2B5EF4-FFF2-40B4-BE49-F238E27FC236}">
                <a16:creationId xmlns:a16="http://schemas.microsoft.com/office/drawing/2014/main" id="{0033DDF1-E10A-41B0-B627-F253C06BCB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659" y="1298080"/>
            <a:ext cx="7459980" cy="454279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AC9443F-5575-4DE1-BBE9-A84DFB597492}"/>
              </a:ext>
            </a:extLst>
          </p:cNvPr>
          <p:cNvSpPr txBox="1"/>
          <p:nvPr/>
        </p:nvSpPr>
        <p:spPr>
          <a:xfrm>
            <a:off x="5271649" y="6006369"/>
            <a:ext cx="1648696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ea typeface="宋体" panose="02010600030101010101" pitchFamily="2" charset="-122"/>
              </a:rPr>
              <a:t> </a:t>
            </a:r>
            <a:r>
              <a: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筛选器的修改</a:t>
            </a:r>
          </a:p>
        </p:txBody>
      </p:sp>
    </p:spTree>
    <p:extLst>
      <p:ext uri="{BB962C8B-B14F-4D97-AF65-F5344CB8AC3E}">
        <p14:creationId xmlns:p14="http://schemas.microsoft.com/office/powerpoint/2010/main" val="2206521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6.1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的概述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8DC51A3-9C25-4CC5-A5F5-7A1670933A43}"/>
              </a:ext>
            </a:extLst>
          </p:cNvPr>
          <p:cNvSpPr txBox="1">
            <a:spLocks/>
          </p:cNvSpPr>
          <p:nvPr/>
        </p:nvSpPr>
        <p:spPr bwMode="auto">
          <a:xfrm>
            <a:off x="3598545" y="319652"/>
            <a:ext cx="4890770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6.1.3 Tableau Server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5" name="图片 98" descr="Tableau Server | 随时随地获取见解">
            <a:extLst>
              <a:ext uri="{FF2B5EF4-FFF2-40B4-BE49-F238E27FC236}">
                <a16:creationId xmlns:a16="http://schemas.microsoft.com/office/drawing/2014/main" id="{FB8BD2BE-22F6-4661-BCA6-1DCCF1572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50465" y="1282065"/>
            <a:ext cx="7653020" cy="450723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CAB82F9-6994-48BB-B1FF-272C4D00E84E}"/>
              </a:ext>
            </a:extLst>
          </p:cNvPr>
          <p:cNvSpPr txBox="1"/>
          <p:nvPr/>
        </p:nvSpPr>
        <p:spPr>
          <a:xfrm>
            <a:off x="5213291" y="5911653"/>
            <a:ext cx="2127368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Tableau Online界面</a:t>
            </a:r>
          </a:p>
        </p:txBody>
      </p:sp>
    </p:spTree>
    <p:extLst>
      <p:ext uri="{BB962C8B-B14F-4D97-AF65-F5344CB8AC3E}">
        <p14:creationId xmlns:p14="http://schemas.microsoft.com/office/powerpoint/2010/main" val="11039409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6.6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的操作方法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AAEF090-4D07-4249-BBEF-067C46318C4E}"/>
              </a:ext>
            </a:extLst>
          </p:cNvPr>
          <p:cNvSpPr txBox="1">
            <a:spLocks/>
          </p:cNvSpPr>
          <p:nvPr/>
        </p:nvSpPr>
        <p:spPr bwMode="auto">
          <a:xfrm>
            <a:off x="3479871" y="434975"/>
            <a:ext cx="5232253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6.6.5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数据的分析</a:t>
            </a:r>
          </a:p>
        </p:txBody>
      </p:sp>
      <p:pic>
        <p:nvPicPr>
          <p:cNvPr id="22" name="图片 112">
            <a:extLst>
              <a:ext uri="{FF2B5EF4-FFF2-40B4-BE49-F238E27FC236}">
                <a16:creationId xmlns:a16="http://schemas.microsoft.com/office/drawing/2014/main" id="{37E14C87-118A-4073-B458-7EAB0E07F0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084" y="1463194"/>
            <a:ext cx="7800975" cy="426593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7E6CF63-7548-42E3-8CF1-C4C92569AB38}"/>
              </a:ext>
            </a:extLst>
          </p:cNvPr>
          <p:cNvSpPr txBox="1"/>
          <p:nvPr/>
        </p:nvSpPr>
        <p:spPr>
          <a:xfrm>
            <a:off x="5251856" y="5861975"/>
            <a:ext cx="1688281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ea typeface="宋体" panose="02010600030101010101" pitchFamily="2" charset="-122"/>
              </a:rPr>
              <a:t> </a:t>
            </a:r>
            <a:r>
              <a: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筛选器的调用</a:t>
            </a:r>
          </a:p>
        </p:txBody>
      </p:sp>
    </p:spTree>
    <p:extLst>
      <p:ext uri="{BB962C8B-B14F-4D97-AF65-F5344CB8AC3E}">
        <p14:creationId xmlns:p14="http://schemas.microsoft.com/office/powerpoint/2010/main" val="14369775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81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3208D58-5338-402B-9E8B-271B3E32A042}"/>
              </a:ext>
            </a:extLst>
          </p:cNvPr>
          <p:cNvSpPr/>
          <p:nvPr/>
        </p:nvSpPr>
        <p:spPr>
          <a:xfrm>
            <a:off x="2757377" y="2063115"/>
            <a:ext cx="6585097" cy="2891657"/>
          </a:xfrm>
          <a:prstGeom prst="roundRect">
            <a:avLst>
              <a:gd name="adj" fmla="val 365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6.6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的操作方法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AAEF090-4D07-4249-BBEF-067C46318C4E}"/>
              </a:ext>
            </a:extLst>
          </p:cNvPr>
          <p:cNvSpPr txBox="1">
            <a:spLocks/>
          </p:cNvSpPr>
          <p:nvPr/>
        </p:nvSpPr>
        <p:spPr bwMode="auto">
          <a:xfrm>
            <a:off x="3479871" y="434975"/>
            <a:ext cx="5232253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6.6.6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在线发布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645D8C1-3970-4D0B-B908-27BED854F005}"/>
              </a:ext>
            </a:extLst>
          </p:cNvPr>
          <p:cNvSpPr txBox="1"/>
          <p:nvPr/>
        </p:nvSpPr>
        <p:spPr>
          <a:xfrm>
            <a:off x="3158332" y="2331884"/>
            <a:ext cx="5875330" cy="234224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Tableau</a:t>
            </a:r>
            <a:r>
              <a:rPr 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的在线发布是指将用户自己的工作簿或数据来源发布至</a:t>
            </a:r>
            <a:r>
              <a:rPr 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Tableau Public</a:t>
            </a:r>
            <a:r>
              <a:rPr 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Tableau Server </a:t>
            </a:r>
            <a:r>
              <a:rPr 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 </a:t>
            </a:r>
            <a:r>
              <a:rPr 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Tableau Online</a:t>
            </a:r>
            <a:r>
              <a:rPr 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。当需要发布至</a:t>
            </a:r>
            <a:r>
              <a:rPr 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Tableau Server </a:t>
            </a:r>
            <a:r>
              <a:rPr 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 </a:t>
            </a:r>
            <a:r>
              <a:rPr 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Tableau Online</a:t>
            </a:r>
            <a:r>
              <a:rPr 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时，用户需要用</a:t>
            </a:r>
            <a:r>
              <a:rPr 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Tableau Server </a:t>
            </a:r>
            <a:r>
              <a:rPr 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 </a:t>
            </a:r>
            <a:r>
              <a:rPr 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Tableau Online</a:t>
            </a:r>
            <a:r>
              <a:rPr 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的账户登录。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8163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82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6.6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的操作方法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43984F60-5D7D-45EF-9BCA-AFA659EAD551}"/>
              </a:ext>
            </a:extLst>
          </p:cNvPr>
          <p:cNvSpPr txBox="1">
            <a:spLocks/>
          </p:cNvSpPr>
          <p:nvPr/>
        </p:nvSpPr>
        <p:spPr bwMode="auto">
          <a:xfrm>
            <a:off x="3479871" y="434975"/>
            <a:ext cx="5232253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6.6.6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在线发布</a:t>
            </a:r>
          </a:p>
        </p:txBody>
      </p:sp>
      <p:pic>
        <p:nvPicPr>
          <p:cNvPr id="18" name="图片 179244">
            <a:extLst>
              <a:ext uri="{FF2B5EF4-FFF2-40B4-BE49-F238E27FC236}">
                <a16:creationId xmlns:a16="http://schemas.microsoft.com/office/drawing/2014/main" id="{9F144045-B792-4772-B89F-5792E6B76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695" y="1124585"/>
            <a:ext cx="6562090" cy="498665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76B063C-C99C-44D2-BFEF-7FE13BF44556}"/>
              </a:ext>
            </a:extLst>
          </p:cNvPr>
          <p:cNvSpPr txBox="1"/>
          <p:nvPr/>
        </p:nvSpPr>
        <p:spPr>
          <a:xfrm>
            <a:off x="4881326" y="6122184"/>
            <a:ext cx="2078828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ea typeface="宋体" panose="02010600030101010101" pitchFamily="2" charset="-122"/>
              </a:rPr>
              <a:t>     </a:t>
            </a:r>
            <a:r>
              <a:rPr lang="zh-CN" altLang="en-US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工作簿的发布</a:t>
            </a:r>
          </a:p>
        </p:txBody>
      </p:sp>
    </p:spTree>
    <p:extLst>
      <p:ext uri="{BB962C8B-B14F-4D97-AF65-F5344CB8AC3E}">
        <p14:creationId xmlns:p14="http://schemas.microsoft.com/office/powerpoint/2010/main" val="39210140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83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6.6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的操作方法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43984F60-5D7D-45EF-9BCA-AFA659EAD551}"/>
              </a:ext>
            </a:extLst>
          </p:cNvPr>
          <p:cNvSpPr txBox="1">
            <a:spLocks/>
          </p:cNvSpPr>
          <p:nvPr/>
        </p:nvSpPr>
        <p:spPr bwMode="auto">
          <a:xfrm>
            <a:off x="3479871" y="434975"/>
            <a:ext cx="5232253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6.6.6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在线发布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10F9514-58EF-427E-A648-24E48B897C5E}"/>
              </a:ext>
            </a:extLst>
          </p:cNvPr>
          <p:cNvSpPr txBox="1"/>
          <p:nvPr/>
        </p:nvSpPr>
        <p:spPr>
          <a:xfrm>
            <a:off x="3691477" y="5513294"/>
            <a:ext cx="50800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数据源的发布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9FC265-E925-425F-A188-D09728904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871" y="1781980"/>
            <a:ext cx="5232254" cy="354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967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85" y="567055"/>
            <a:ext cx="2406015" cy="2327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11054"/>
          <a:stretch>
            <a:fillRect/>
          </a:stretch>
        </p:blipFill>
        <p:spPr>
          <a:xfrm>
            <a:off x="0" y="6198870"/>
            <a:ext cx="12192635" cy="659130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22E7FCE-6F0C-4E14-BC08-5B44B7C4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84</a:t>
            </a:fld>
            <a:endParaRPr lang="zh-CN" altLang="en-US" dirty="0"/>
          </a:p>
        </p:txBody>
      </p:sp>
      <p:sp>
        <p:nvSpPr>
          <p:cNvPr id="12" name="标题 5">
            <a:extLst>
              <a:ext uri="{FF2B5EF4-FFF2-40B4-BE49-F238E27FC236}">
                <a16:creationId xmlns:a16="http://schemas.microsoft.com/office/drawing/2014/main" id="{6B896230-AA82-4CC8-8D18-B14D6F5D958F}"/>
              </a:ext>
            </a:extLst>
          </p:cNvPr>
          <p:cNvSpPr txBox="1">
            <a:spLocks/>
          </p:cNvSpPr>
          <p:nvPr/>
        </p:nvSpPr>
        <p:spPr bwMode="auto">
          <a:xfrm>
            <a:off x="711790" y="2323465"/>
            <a:ext cx="7439838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kern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</a:rPr>
              <a:t>6.7 Tableau</a:t>
            </a:r>
            <a:r>
              <a:rPr lang="zh-CN" altLang="en-US" sz="4800" kern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</a:rPr>
              <a:t>的故事化功能</a:t>
            </a:r>
          </a:p>
        </p:txBody>
      </p:sp>
      <p:sp>
        <p:nvSpPr>
          <p:cNvPr id="9" name="副标题 6">
            <a:extLst>
              <a:ext uri="{FF2B5EF4-FFF2-40B4-BE49-F238E27FC236}">
                <a16:creationId xmlns:a16="http://schemas.microsoft.com/office/drawing/2014/main" id="{4AEFE4FC-6C18-4428-B646-98FF2F9DFE0F}"/>
              </a:ext>
            </a:extLst>
          </p:cNvPr>
          <p:cNvSpPr txBox="1">
            <a:spLocks/>
          </p:cNvSpPr>
          <p:nvPr/>
        </p:nvSpPr>
        <p:spPr bwMode="auto">
          <a:xfrm>
            <a:off x="3935760" y="4077072"/>
            <a:ext cx="4320480" cy="1752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▲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6.6 Tableau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的操作方法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60083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E662B5-94F2-4B5F-8363-FB608618B8C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6.7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的故事化功能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43984F60-5D7D-45EF-9BCA-AFA659EAD551}"/>
              </a:ext>
            </a:extLst>
          </p:cNvPr>
          <p:cNvSpPr txBox="1">
            <a:spLocks/>
          </p:cNvSpPr>
          <p:nvPr/>
        </p:nvSpPr>
        <p:spPr bwMode="auto">
          <a:xfrm>
            <a:off x="3479873" y="512947"/>
            <a:ext cx="5232253" cy="10110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Tableau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的故事化功能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8EEDC12-37A6-4919-952F-F40742431F56}"/>
              </a:ext>
            </a:extLst>
          </p:cNvPr>
          <p:cNvSpPr txBox="1"/>
          <p:nvPr/>
        </p:nvSpPr>
        <p:spPr>
          <a:xfrm>
            <a:off x="3125647" y="2017827"/>
            <a:ext cx="5734818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1270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目前，</a:t>
            </a: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Tableau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可以支持的数据故事的类型：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33EFD9C-FD26-4D44-B155-523EC42FD4A9}"/>
              </a:ext>
            </a:extLst>
          </p:cNvPr>
          <p:cNvSpPr txBox="1"/>
          <p:nvPr/>
        </p:nvSpPr>
        <p:spPr>
          <a:xfrm>
            <a:off x="4352261" y="2855733"/>
            <a:ext cx="1077433" cy="245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趋势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下钻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放大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对比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2F304A5-3A7C-421C-82C7-175706244697}"/>
              </a:ext>
            </a:extLst>
          </p:cNvPr>
          <p:cNvSpPr txBox="1"/>
          <p:nvPr/>
        </p:nvSpPr>
        <p:spPr>
          <a:xfrm>
            <a:off x="6762308" y="2855733"/>
            <a:ext cx="1077434" cy="2467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交叉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因子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异常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729612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86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43984F60-5D7D-45EF-9BCA-AFA659EAD551}"/>
              </a:ext>
            </a:extLst>
          </p:cNvPr>
          <p:cNvSpPr txBox="1">
            <a:spLocks/>
          </p:cNvSpPr>
          <p:nvPr/>
        </p:nvSpPr>
        <p:spPr bwMode="auto">
          <a:xfrm>
            <a:off x="1271166" y="316864"/>
            <a:ext cx="9649667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6.7.1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趋势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Change Over Time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）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类数据故事</a:t>
            </a:r>
          </a:p>
        </p:txBody>
      </p:sp>
      <p:pic>
        <p:nvPicPr>
          <p:cNvPr id="12" name="slide2" descr="Injury Crisis1">
            <a:extLst>
              <a:ext uri="{FF2B5EF4-FFF2-40B4-BE49-F238E27FC236}">
                <a16:creationId xmlns:a16="http://schemas.microsoft.com/office/drawing/2014/main" id="{76B530B0-142F-42B2-898E-1DB51834C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536" y="1144634"/>
            <a:ext cx="5601303" cy="498219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BEE8AEC-AF5D-49A0-B6BD-9019267D05AC}"/>
              </a:ext>
            </a:extLst>
          </p:cNvPr>
          <p:cNvSpPr txBox="1"/>
          <p:nvPr/>
        </p:nvSpPr>
        <p:spPr>
          <a:xfrm>
            <a:off x="1311347" y="6141002"/>
            <a:ext cx="10398642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266700" algn="ctr"/>
            <a:r>
              <a:rPr lang="en-US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Andy </a:t>
            </a:r>
            <a:r>
              <a:rPr lang="en-US" b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Kriebel</a:t>
            </a:r>
            <a:r>
              <a:rPr lang="zh-CN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设计的数据故事——阿森纳的伤病危机（</a:t>
            </a:r>
            <a:r>
              <a:rPr lang="en-US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Arsenal's Injury Crisis</a:t>
            </a:r>
            <a:r>
              <a:rPr lang="zh-CN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E2D79C-719B-4759-B082-E33DC852AE7A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6.7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的故事化功能</a:t>
            </a:r>
          </a:p>
        </p:txBody>
      </p:sp>
    </p:spTree>
    <p:extLst>
      <p:ext uri="{BB962C8B-B14F-4D97-AF65-F5344CB8AC3E}">
        <p14:creationId xmlns:p14="http://schemas.microsoft.com/office/powerpoint/2010/main" val="32374167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87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43984F60-5D7D-45EF-9BCA-AFA659EAD551}"/>
              </a:ext>
            </a:extLst>
          </p:cNvPr>
          <p:cNvSpPr txBox="1">
            <a:spLocks/>
          </p:cNvSpPr>
          <p:nvPr/>
        </p:nvSpPr>
        <p:spPr bwMode="auto">
          <a:xfrm>
            <a:off x="1271166" y="316864"/>
            <a:ext cx="9649667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6.7.2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下钻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Drill Down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）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类数据故事</a:t>
            </a:r>
          </a:p>
        </p:txBody>
      </p:sp>
      <p:pic>
        <p:nvPicPr>
          <p:cNvPr id="19" name="图片 179253">
            <a:extLst>
              <a:ext uri="{FF2B5EF4-FFF2-40B4-BE49-F238E27FC236}">
                <a16:creationId xmlns:a16="http://schemas.microsoft.com/office/drawing/2014/main" id="{1A7DD12B-7878-4F9E-B17E-B2996DD0A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5620" y="1125855"/>
            <a:ext cx="5952490" cy="501396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B847F80-6C22-4025-9B19-31A50AF37A5F}"/>
              </a:ext>
            </a:extLst>
          </p:cNvPr>
          <p:cNvSpPr txBox="1"/>
          <p:nvPr/>
        </p:nvSpPr>
        <p:spPr>
          <a:xfrm>
            <a:off x="1703705" y="6093460"/>
            <a:ext cx="9514840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Mac </a:t>
            </a:r>
            <a:r>
              <a:rPr lang="en-US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Bryla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设计的数据故事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跟我说说威尔（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Tell me about Will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C396E4C-6783-4653-8427-D85C7092A53E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6.7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的故事化功能</a:t>
            </a:r>
          </a:p>
        </p:txBody>
      </p:sp>
    </p:spTree>
    <p:extLst>
      <p:ext uri="{BB962C8B-B14F-4D97-AF65-F5344CB8AC3E}">
        <p14:creationId xmlns:p14="http://schemas.microsoft.com/office/powerpoint/2010/main" val="13968641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88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43984F60-5D7D-45EF-9BCA-AFA659EAD551}"/>
              </a:ext>
            </a:extLst>
          </p:cNvPr>
          <p:cNvSpPr txBox="1">
            <a:spLocks/>
          </p:cNvSpPr>
          <p:nvPr/>
        </p:nvSpPr>
        <p:spPr bwMode="auto">
          <a:xfrm>
            <a:off x="1271166" y="316864"/>
            <a:ext cx="9649667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6.7.3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放大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Zoom Out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）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类数据故事</a:t>
            </a:r>
          </a:p>
        </p:txBody>
      </p:sp>
      <p:pic>
        <p:nvPicPr>
          <p:cNvPr id="18" name="图片 179254">
            <a:extLst>
              <a:ext uri="{FF2B5EF4-FFF2-40B4-BE49-F238E27FC236}">
                <a16:creationId xmlns:a16="http://schemas.microsoft.com/office/drawing/2014/main" id="{C717DA36-4BA2-4047-8DDA-1644B7996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4221" y="1225799"/>
            <a:ext cx="7629525" cy="473900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C4F121D-E9CC-4A46-8BE5-006202FB9518}"/>
              </a:ext>
            </a:extLst>
          </p:cNvPr>
          <p:cNvSpPr txBox="1"/>
          <p:nvPr/>
        </p:nvSpPr>
        <p:spPr>
          <a:xfrm>
            <a:off x="1164073" y="6069359"/>
            <a:ext cx="9594215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Dan Piecuch</a:t>
            </a:r>
            <a:r>
              <a:rPr lang="zh-CN" altLang="en-US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设计的数据故事</a:t>
            </a:r>
            <a:r>
              <a:rPr lang="en-US" altLang="zh-CN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温哥华自行车手（</a:t>
            </a:r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Vancouver Cyclists</a:t>
            </a:r>
            <a:r>
              <a:rPr lang="zh-CN" altLang="en-US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73E3F4D-8978-4E0E-8F23-EA8081732931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6.7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的故事化功能</a:t>
            </a:r>
          </a:p>
        </p:txBody>
      </p:sp>
    </p:spTree>
    <p:extLst>
      <p:ext uri="{BB962C8B-B14F-4D97-AF65-F5344CB8AC3E}">
        <p14:creationId xmlns:p14="http://schemas.microsoft.com/office/powerpoint/2010/main" val="33506829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89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43984F60-5D7D-45EF-9BCA-AFA659EAD551}"/>
              </a:ext>
            </a:extLst>
          </p:cNvPr>
          <p:cNvSpPr txBox="1">
            <a:spLocks/>
          </p:cNvSpPr>
          <p:nvPr/>
        </p:nvSpPr>
        <p:spPr bwMode="auto">
          <a:xfrm>
            <a:off x="1271166" y="316864"/>
            <a:ext cx="9649667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6.7.4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对比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Contrast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）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类数据故事</a:t>
            </a:r>
          </a:p>
        </p:txBody>
      </p:sp>
      <p:pic>
        <p:nvPicPr>
          <p:cNvPr id="17" name="图片 179255">
            <a:extLst>
              <a:ext uri="{FF2B5EF4-FFF2-40B4-BE49-F238E27FC236}">
                <a16:creationId xmlns:a16="http://schemas.microsoft.com/office/drawing/2014/main" id="{E0741A9F-9A60-44B6-B3DD-1A175DD28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519" y="1083447"/>
            <a:ext cx="5980430" cy="503110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5A158FF-6809-40B5-B4A3-83FC7B69A648}"/>
              </a:ext>
            </a:extLst>
          </p:cNvPr>
          <p:cNvSpPr txBox="1"/>
          <p:nvPr/>
        </p:nvSpPr>
        <p:spPr>
          <a:xfrm>
            <a:off x="2373423" y="6128244"/>
            <a:ext cx="8464550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Robert Rouse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设计的数据故事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埃及金字塔（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Pyramids of Egypt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B583848-0733-446D-94D9-ED7513CF71BD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6.7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的故事化功能</a:t>
            </a:r>
          </a:p>
        </p:txBody>
      </p:sp>
    </p:spTree>
    <p:extLst>
      <p:ext uri="{BB962C8B-B14F-4D97-AF65-F5344CB8AC3E}">
        <p14:creationId xmlns:p14="http://schemas.microsoft.com/office/powerpoint/2010/main" val="3192477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6.1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的概述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8DC51A3-9C25-4CC5-A5F5-7A1670933A43}"/>
              </a:ext>
            </a:extLst>
          </p:cNvPr>
          <p:cNvSpPr txBox="1">
            <a:spLocks/>
          </p:cNvSpPr>
          <p:nvPr/>
        </p:nvSpPr>
        <p:spPr bwMode="auto">
          <a:xfrm>
            <a:off x="3598545" y="319652"/>
            <a:ext cx="4890770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6.1.4 Tableau Online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5" name="图片 99">
            <a:extLst>
              <a:ext uri="{FF2B5EF4-FFF2-40B4-BE49-F238E27FC236}">
                <a16:creationId xmlns:a16="http://schemas.microsoft.com/office/drawing/2014/main" id="{5D1B6BE1-CEB1-4BF9-8FA1-6BBAE1410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26982" y="1203081"/>
            <a:ext cx="7033895" cy="468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FD6E499-EF83-4954-B8C9-AB2FD50CAFC6}"/>
              </a:ext>
            </a:extLst>
          </p:cNvPr>
          <p:cNvSpPr txBox="1"/>
          <p:nvPr/>
        </p:nvSpPr>
        <p:spPr>
          <a:xfrm>
            <a:off x="4982829" y="5944286"/>
            <a:ext cx="2122199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Tableau Online</a:t>
            </a:r>
            <a:r>
              <a:rPr lang="zh-CN" altLang="en-US">
                <a:solidFill>
                  <a:prstClr val="black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界面</a:t>
            </a:r>
          </a:p>
        </p:txBody>
      </p:sp>
    </p:spTree>
    <p:extLst>
      <p:ext uri="{BB962C8B-B14F-4D97-AF65-F5344CB8AC3E}">
        <p14:creationId xmlns:p14="http://schemas.microsoft.com/office/powerpoint/2010/main" val="34695247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43984F60-5D7D-45EF-9BCA-AFA659EAD551}"/>
              </a:ext>
            </a:extLst>
          </p:cNvPr>
          <p:cNvSpPr txBox="1">
            <a:spLocks/>
          </p:cNvSpPr>
          <p:nvPr/>
        </p:nvSpPr>
        <p:spPr bwMode="auto">
          <a:xfrm>
            <a:off x="1271166" y="316864"/>
            <a:ext cx="9649667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6.7.5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交叉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Intersection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）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类数据故事</a:t>
            </a:r>
          </a:p>
        </p:txBody>
      </p:sp>
      <p:pic>
        <p:nvPicPr>
          <p:cNvPr id="21" name="图片 179256">
            <a:extLst>
              <a:ext uri="{FF2B5EF4-FFF2-40B4-BE49-F238E27FC236}">
                <a16:creationId xmlns:a16="http://schemas.microsoft.com/office/drawing/2014/main" id="{FF58A60D-DB59-4AE6-92BA-2F411FB5A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0193" y="1033462"/>
            <a:ext cx="6405880" cy="479107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A238C70-6308-4E4B-86BB-A82A28A58010}"/>
              </a:ext>
            </a:extLst>
          </p:cNvPr>
          <p:cNvSpPr txBox="1"/>
          <p:nvPr/>
        </p:nvSpPr>
        <p:spPr>
          <a:xfrm>
            <a:off x="1989898" y="5909627"/>
            <a:ext cx="9530080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Robert Rouse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设计的数据故事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——“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美国与他们（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 vs THEM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42236C1-E011-495B-A209-90BDE362D4EC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6.7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的故事化功能</a:t>
            </a:r>
          </a:p>
        </p:txBody>
      </p:sp>
    </p:spTree>
    <p:extLst>
      <p:ext uri="{BB962C8B-B14F-4D97-AF65-F5344CB8AC3E}">
        <p14:creationId xmlns:p14="http://schemas.microsoft.com/office/powerpoint/2010/main" val="12726514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91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43984F60-5D7D-45EF-9BCA-AFA659EAD551}"/>
              </a:ext>
            </a:extLst>
          </p:cNvPr>
          <p:cNvSpPr txBox="1">
            <a:spLocks/>
          </p:cNvSpPr>
          <p:nvPr/>
        </p:nvSpPr>
        <p:spPr bwMode="auto">
          <a:xfrm>
            <a:off x="1271166" y="316864"/>
            <a:ext cx="9649667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6.7.6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因子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Factors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）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类数据故事</a:t>
            </a:r>
          </a:p>
        </p:txBody>
      </p:sp>
      <p:pic>
        <p:nvPicPr>
          <p:cNvPr id="19" name="图片 179257">
            <a:extLst>
              <a:ext uri="{FF2B5EF4-FFF2-40B4-BE49-F238E27FC236}">
                <a16:creationId xmlns:a16="http://schemas.microsoft.com/office/drawing/2014/main" id="{1665B80A-53EE-49E2-8D2E-63B2101AA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167" y="1101700"/>
            <a:ext cx="5826125" cy="496316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420BAB9-D110-45C6-8CA4-363710CDB2F4}"/>
              </a:ext>
            </a:extLst>
          </p:cNvPr>
          <p:cNvSpPr txBox="1"/>
          <p:nvPr/>
        </p:nvSpPr>
        <p:spPr>
          <a:xfrm>
            <a:off x="1869987" y="6142330"/>
            <a:ext cx="9790430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Steph Loves Data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设计的数据故事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“地球（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Planet Earth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D9CBE8C-5817-444E-9B01-1AA4A11774E4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6.7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的故事化功能</a:t>
            </a:r>
          </a:p>
        </p:txBody>
      </p:sp>
    </p:spTree>
    <p:extLst>
      <p:ext uri="{BB962C8B-B14F-4D97-AF65-F5344CB8AC3E}">
        <p14:creationId xmlns:p14="http://schemas.microsoft.com/office/powerpoint/2010/main" val="1062514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43984F60-5D7D-45EF-9BCA-AFA659EAD551}"/>
              </a:ext>
            </a:extLst>
          </p:cNvPr>
          <p:cNvSpPr txBox="1">
            <a:spLocks/>
          </p:cNvSpPr>
          <p:nvPr/>
        </p:nvSpPr>
        <p:spPr bwMode="auto">
          <a:xfrm>
            <a:off x="1271166" y="316864"/>
            <a:ext cx="9649667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6.7.7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异常值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（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Outliers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）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类数据故事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920BDC3-5492-45B4-95DF-93EC3EE51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830" y="1139736"/>
            <a:ext cx="7720965" cy="4895850"/>
          </a:xfrm>
          <a:prstGeom prst="rect">
            <a:avLst/>
          </a:prstGeom>
        </p:spPr>
      </p:pic>
      <p:sp>
        <p:nvSpPr>
          <p:cNvPr id="16" name="文本框 100">
            <a:extLst>
              <a:ext uri="{FF2B5EF4-FFF2-40B4-BE49-F238E27FC236}">
                <a16:creationId xmlns:a16="http://schemas.microsoft.com/office/drawing/2014/main" id="{36BE5095-D37D-4512-B08A-96FBF94FCD0F}"/>
              </a:ext>
            </a:extLst>
          </p:cNvPr>
          <p:cNvSpPr txBox="1"/>
          <p:nvPr/>
        </p:nvSpPr>
        <p:spPr>
          <a:xfrm>
            <a:off x="4035398" y="6087316"/>
            <a:ext cx="4121201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indent="0"/>
            <a:r>
              <a:rPr lang="zh-CN" dirty="0">
                <a:ea typeface="宋体" panose="02010600030101010101" pitchFamily="2" charset="-122"/>
              </a:rPr>
              <a:t>地震数据的故事化——特大地震的标注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2B6B5C7-15FF-46E2-A201-E07C0BE58A28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6.7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的故事化功能</a:t>
            </a:r>
          </a:p>
        </p:txBody>
      </p:sp>
    </p:spTree>
    <p:extLst>
      <p:ext uri="{BB962C8B-B14F-4D97-AF65-F5344CB8AC3E}">
        <p14:creationId xmlns:p14="http://schemas.microsoft.com/office/powerpoint/2010/main" val="14892508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93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43984F60-5D7D-45EF-9BCA-AFA659EAD551}"/>
              </a:ext>
            </a:extLst>
          </p:cNvPr>
          <p:cNvSpPr txBox="1">
            <a:spLocks/>
          </p:cNvSpPr>
          <p:nvPr/>
        </p:nvSpPr>
        <p:spPr bwMode="auto">
          <a:xfrm>
            <a:off x="1271166" y="459044"/>
            <a:ext cx="9649667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Tableau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的数据故事的类型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42144A9F-D92E-4840-8880-6E5896D56DA4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10051482"/>
              </p:ext>
            </p:extLst>
          </p:nvPr>
        </p:nvGraphicFramePr>
        <p:xfrm>
          <a:off x="1559560" y="1844675"/>
          <a:ext cx="9302750" cy="4067618"/>
        </p:xfrm>
        <a:graphic>
          <a:graphicData uri="http://schemas.openxmlformats.org/drawingml/2006/table">
            <a:tbl>
              <a:tblPr firstRow="1" bandRow="1"/>
              <a:tblGrid>
                <a:gridCol w="360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16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数据故事的类型</a:t>
                      </a:r>
                      <a:endParaRPr lang="en-US" altLang="en-US" sz="2000" b="1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</a:t>
                      </a:r>
                      <a:endParaRPr lang="en-US" altLang="en-US" sz="20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endParaRPr lang="en-US" sz="2000" b="0" dirty="0">
                        <a:solidFill>
                          <a:srgbClr val="3333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0" dirty="0">
                        <a:solidFill>
                          <a:srgbClr val="3333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0" dirty="0">
                        <a:solidFill>
                          <a:srgbClr val="3333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0" dirty="0">
                        <a:solidFill>
                          <a:srgbClr val="3333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0" dirty="0" err="1">
                          <a:solidFill>
                            <a:srgbClr val="333333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趋势（Change</a:t>
                      </a:r>
                      <a:r>
                        <a:rPr lang="en-US" sz="2000" b="0" dirty="0">
                          <a:solidFill>
                            <a:srgbClr val="333333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 Over Time）</a:t>
                      </a:r>
                      <a:endParaRPr lang="en-US" altLang="en-US" sz="2000" b="0" dirty="0">
                        <a:solidFill>
                          <a:srgbClr val="3333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20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特征：以时间为主要线索，叙述某事物的发展趋势。切入点：为什么会发生这种情况，或者为什么会继续发生？我们可以做些什么来防止或使这种情况发生？举例：</a:t>
                      </a:r>
                      <a:r>
                        <a:rPr lang="en-US" sz="20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Andy 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Kriebel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设计的数据故事</a:t>
                      </a:r>
                      <a:r>
                        <a:rPr lang="en-US" sz="20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阿森纳的伤病危机（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Arsenal's</a:t>
                      </a:r>
                      <a:r>
                        <a:rPr lang="en-US" sz="20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 Injury Crisis</a:t>
                      </a:r>
                      <a:r>
                        <a:rPr lang="en-US" sz="20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en-US" altLang="en-US" sz="2000" b="0" dirty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2000" b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 </a:t>
                      </a:r>
                    </a:p>
                    <a:p>
                      <a:pPr indent="0">
                        <a:buNone/>
                      </a:pPr>
                      <a:endParaRPr lang="en-US" sz="2000" b="0">
                        <a:solidFill>
                          <a:srgbClr val="3333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0">
                        <a:solidFill>
                          <a:srgbClr val="3333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0">
                        <a:solidFill>
                          <a:srgbClr val="3333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0">
                        <a:solidFill>
                          <a:srgbClr val="3333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333333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下钻（Drill Down）</a:t>
                      </a:r>
                      <a:endParaRPr lang="en-US" altLang="en-US" sz="2000" b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20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特征：从背景信息入手，不断聚焦和缩小讨论范围，以便受众更好地理解某一具体事物及事件。切入点：为什么这个人、地方或事物很特别？这个人、地方或事物的表现如何？举例：</a:t>
                      </a:r>
                      <a:r>
                        <a:rPr lang="en-US" sz="20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Mac 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Bryla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设计的数据故事</a:t>
                      </a:r>
                      <a:r>
                        <a:rPr lang="en-US" sz="20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——“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跟我说说威尔（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Tell</a:t>
                      </a:r>
                      <a:r>
                        <a:rPr lang="en-US" sz="20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 me about Will</a:t>
                      </a:r>
                      <a:r>
                        <a:rPr lang="en-US" sz="20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）”。</a:t>
                      </a:r>
                      <a:endParaRPr lang="en-US" altLang="en-US" sz="2000" b="0" dirty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" name="图片 222">
            <a:extLst>
              <a:ext uri="{FF2B5EF4-FFF2-40B4-BE49-F238E27FC236}">
                <a16:creationId xmlns:a16="http://schemas.microsoft.com/office/drawing/2014/main" id="{43393C3E-DF82-4E77-9807-C79703974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39695" y="2348865"/>
            <a:ext cx="1223010" cy="1179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223">
            <a:extLst>
              <a:ext uri="{FF2B5EF4-FFF2-40B4-BE49-F238E27FC236}">
                <a16:creationId xmlns:a16="http://schemas.microsoft.com/office/drawing/2014/main" id="{D59001D0-55C7-414E-AB12-06393AA0D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39695" y="3933190"/>
            <a:ext cx="1261110" cy="117602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CDA0D5E-F414-47BB-83C0-933C64DE97B9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6.7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的故事化功能</a:t>
            </a:r>
          </a:p>
        </p:txBody>
      </p:sp>
    </p:spTree>
    <p:extLst>
      <p:ext uri="{BB962C8B-B14F-4D97-AF65-F5344CB8AC3E}">
        <p14:creationId xmlns:p14="http://schemas.microsoft.com/office/powerpoint/2010/main" val="15757910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94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F9366F51-D37A-43DA-B1C1-C9A00BAD5BA9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85744827"/>
              </p:ext>
            </p:extLst>
          </p:nvPr>
        </p:nvGraphicFramePr>
        <p:xfrm>
          <a:off x="1703705" y="1700530"/>
          <a:ext cx="8931275" cy="4360619"/>
        </p:xfrm>
        <a:graphic>
          <a:graphicData uri="http://schemas.openxmlformats.org/drawingml/2006/table">
            <a:tbl>
              <a:tblPr firstRow="1" bandRow="1"/>
              <a:tblGrid>
                <a:gridCol w="3415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6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98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数据故事的类型</a:t>
                      </a:r>
                      <a:endParaRPr lang="en-US" altLang="en-US" sz="2000" b="1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</a:t>
                      </a:r>
                      <a:endParaRPr lang="en-US" altLang="en-US" sz="20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endParaRPr lang="en-US" sz="2000" b="0" dirty="0">
                        <a:solidFill>
                          <a:srgbClr val="3333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endParaRPr lang="en-US" sz="2000" b="0" dirty="0">
                        <a:solidFill>
                          <a:srgbClr val="3333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endParaRPr lang="en-US" sz="2000" b="0" dirty="0">
                        <a:solidFill>
                          <a:srgbClr val="3333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endParaRPr lang="en-US" sz="2000" b="0" dirty="0">
                        <a:solidFill>
                          <a:srgbClr val="3333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endParaRPr lang="en-US" sz="2000" b="0" dirty="0">
                        <a:solidFill>
                          <a:srgbClr val="3333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000" b="0" dirty="0" err="1">
                          <a:solidFill>
                            <a:srgbClr val="333333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放大（Zoom</a:t>
                      </a:r>
                      <a:r>
                        <a:rPr lang="en-US" sz="2000" b="0" dirty="0">
                          <a:solidFill>
                            <a:srgbClr val="333333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 Out）</a:t>
                      </a:r>
                      <a:endParaRPr lang="en-US" altLang="en-US" sz="2000" b="0" dirty="0">
                        <a:solidFill>
                          <a:srgbClr val="3333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20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特征：将受众关注的事件与其背景事件关联起来，为受众讲述受众关心的事件与其背景事件之间的联系。切入点：与其他更大事件相比，受众关心的事件是如何的？受众关心的事件如何影响其他更大的事件？举例：</a:t>
                      </a:r>
                      <a:r>
                        <a:rPr lang="en-US" sz="20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Dan 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Piecuch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设计的数据故事</a:t>
                      </a:r>
                      <a:r>
                        <a:rPr lang="en-US" sz="20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温哥华自行车手（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Vancouver</a:t>
                      </a:r>
                      <a:r>
                        <a:rPr lang="en-US" sz="20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 Cyclists</a:t>
                      </a:r>
                      <a:r>
                        <a:rPr lang="en-US" sz="20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en-US" altLang="en-US" sz="2000" b="0" dirty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 </a:t>
                      </a:r>
                    </a:p>
                    <a:p>
                      <a:pPr indent="0" algn="ctr">
                        <a:buNone/>
                      </a:pPr>
                      <a:endParaRPr lang="en-US" sz="2000" b="0">
                        <a:solidFill>
                          <a:srgbClr val="3333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endParaRPr lang="en-US" sz="2000" b="0">
                        <a:solidFill>
                          <a:srgbClr val="3333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endParaRPr lang="en-US" sz="2000" b="0">
                        <a:solidFill>
                          <a:srgbClr val="3333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endParaRPr lang="en-US" sz="2000" b="0">
                        <a:solidFill>
                          <a:srgbClr val="3333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333333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对比（Contrast）</a:t>
                      </a:r>
                      <a:endParaRPr lang="en-US" altLang="en-US" sz="2000" b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特征：此类故事主要用于比较两个或多个事件的不同之处。切入点：为什么这些事件不同？我们怎样才能让事件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A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的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表现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与事件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B</a:t>
                      </a:r>
                      <a:r>
                        <a:rPr lang="en-US" sz="20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 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一样？应该关注哪个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方面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，哪个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方面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做得很好？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举例：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Robert</a:t>
                      </a:r>
                      <a:r>
                        <a:rPr lang="en-US" sz="20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 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Rouse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设计的数据故事</a:t>
                      </a:r>
                      <a:r>
                        <a:rPr lang="en-US" sz="20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埃及金字塔（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The</a:t>
                      </a:r>
                      <a:r>
                        <a:rPr lang="en-US" sz="20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 Pyramids of Egypt</a:t>
                      </a:r>
                      <a:r>
                        <a:rPr lang="en-US" sz="20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en-US" altLang="en-US" sz="2000" b="0" dirty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" name="图片 224">
            <a:extLst>
              <a:ext uri="{FF2B5EF4-FFF2-40B4-BE49-F238E27FC236}">
                <a16:creationId xmlns:a16="http://schemas.microsoft.com/office/drawing/2014/main" id="{8AFC8FC0-814C-487C-BCF7-7CB0F789F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39695" y="2204720"/>
            <a:ext cx="1447165" cy="141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225">
            <a:extLst>
              <a:ext uri="{FF2B5EF4-FFF2-40B4-BE49-F238E27FC236}">
                <a16:creationId xmlns:a16="http://schemas.microsoft.com/office/drawing/2014/main" id="{D1C02820-708A-473E-A744-E18C4A52B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39695" y="4220845"/>
            <a:ext cx="1501775" cy="127762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标题 1">
            <a:extLst>
              <a:ext uri="{FF2B5EF4-FFF2-40B4-BE49-F238E27FC236}">
                <a16:creationId xmlns:a16="http://schemas.microsoft.com/office/drawing/2014/main" id="{1813C797-2BB9-40AD-B0AB-6BBEDC15415B}"/>
              </a:ext>
            </a:extLst>
          </p:cNvPr>
          <p:cNvSpPr txBox="1">
            <a:spLocks/>
          </p:cNvSpPr>
          <p:nvPr/>
        </p:nvSpPr>
        <p:spPr bwMode="auto">
          <a:xfrm>
            <a:off x="1271166" y="459044"/>
            <a:ext cx="9649667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Tableau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的数据故事的类型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575E586-BFB0-4DA9-AB0A-7386B1472FFD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6.7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的故事化功能</a:t>
            </a:r>
          </a:p>
        </p:txBody>
      </p:sp>
    </p:spTree>
    <p:extLst>
      <p:ext uri="{BB962C8B-B14F-4D97-AF65-F5344CB8AC3E}">
        <p14:creationId xmlns:p14="http://schemas.microsoft.com/office/powerpoint/2010/main" val="31803736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1813C797-2BB9-40AD-B0AB-6BBEDC15415B}"/>
              </a:ext>
            </a:extLst>
          </p:cNvPr>
          <p:cNvSpPr txBox="1">
            <a:spLocks/>
          </p:cNvSpPr>
          <p:nvPr/>
        </p:nvSpPr>
        <p:spPr bwMode="auto">
          <a:xfrm>
            <a:off x="1271166" y="459044"/>
            <a:ext cx="9649667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Tableau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的数据故事的类型</a:t>
            </a: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48856879-1A73-43B5-AAB0-095C9A024DDC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00526245"/>
              </p:ext>
            </p:extLst>
          </p:nvPr>
        </p:nvGraphicFramePr>
        <p:xfrm>
          <a:off x="1847850" y="1916430"/>
          <a:ext cx="8799195" cy="3733593"/>
        </p:xfrm>
        <a:graphic>
          <a:graphicData uri="http://schemas.openxmlformats.org/drawingml/2006/table">
            <a:tbl>
              <a:tblPr firstRow="1" bandRow="1"/>
              <a:tblGrid>
                <a:gridCol w="3228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0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23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数据故事的类型</a:t>
                      </a:r>
                      <a:endParaRPr lang="en-US" altLang="en-US" sz="2000" b="1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</a:t>
                      </a:r>
                      <a:endParaRPr lang="en-US" altLang="en-US" sz="20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endParaRPr lang="en-US" sz="2000" b="0" dirty="0">
                        <a:solidFill>
                          <a:srgbClr val="3333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0" dirty="0">
                        <a:solidFill>
                          <a:srgbClr val="3333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0" dirty="0">
                        <a:solidFill>
                          <a:srgbClr val="3333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0" dirty="0">
                        <a:solidFill>
                          <a:srgbClr val="3333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000" b="0" dirty="0" err="1">
                          <a:solidFill>
                            <a:srgbClr val="333333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交叉（Intersections</a:t>
                      </a:r>
                      <a:r>
                        <a:rPr lang="en-US" sz="2000" b="0" dirty="0">
                          <a:solidFill>
                            <a:srgbClr val="333333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en-US" altLang="en-US" sz="2000" b="0" dirty="0">
                        <a:solidFill>
                          <a:srgbClr val="3333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20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特征：主要讲述的是当一个类别超过另一个类别时，表现出的突变或重要变化。切入点：是什么导致了这些转变？这些转变是好是坏？这些转变如何影响我们计划的其他方面？举例：</a:t>
                      </a:r>
                      <a:r>
                        <a:rPr lang="en-US" sz="20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Robert 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Rouse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设计的“美国与他们（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US</a:t>
                      </a:r>
                      <a:r>
                        <a:rPr lang="en-US" sz="20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 vs THEM</a:t>
                      </a:r>
                      <a:r>
                        <a:rPr lang="en-US" sz="20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）”</a:t>
                      </a:r>
                      <a:endParaRPr lang="en-US" altLang="en-US" sz="2000" b="0" dirty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2000" b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 </a:t>
                      </a:r>
                    </a:p>
                    <a:p>
                      <a:pPr indent="0">
                        <a:buNone/>
                      </a:pPr>
                      <a:endParaRPr lang="en-US" sz="2000" b="0">
                        <a:solidFill>
                          <a:srgbClr val="3333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0">
                        <a:solidFill>
                          <a:srgbClr val="3333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0">
                        <a:solidFill>
                          <a:srgbClr val="3333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333333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因子（Factors）</a:t>
                      </a:r>
                      <a:endParaRPr lang="en-US" altLang="en-US" sz="2000" b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20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特征：此类数据故事通过将主题划分为类型或类别来解释主题。切入点：是否有应该更多关注的特定类别？哪些因子对受众关心的指标有多大影响？举例：</a:t>
                      </a:r>
                      <a:r>
                        <a:rPr lang="en-US" sz="20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Steph Loves 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Data设计的数据故事</a:t>
                      </a:r>
                      <a:r>
                        <a:rPr lang="en-US" sz="20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sz="20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”</a:t>
                      </a:r>
                      <a:r>
                        <a:rPr lang="en-US" sz="2000" b="0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地球（Planet</a:t>
                      </a:r>
                      <a:r>
                        <a:rPr lang="en-US" sz="2000" b="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 Earth）”</a:t>
                      </a:r>
                      <a:endParaRPr lang="en-US" altLang="en-US" sz="2000" b="0" dirty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3" name="图片 74">
            <a:extLst>
              <a:ext uri="{FF2B5EF4-FFF2-40B4-BE49-F238E27FC236}">
                <a16:creationId xmlns:a16="http://schemas.microsoft.com/office/drawing/2014/main" id="{6CFDDAA8-071C-4DA8-AE30-6EEBEEB3F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39695" y="2459355"/>
            <a:ext cx="1223645" cy="12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226">
            <a:extLst>
              <a:ext uri="{FF2B5EF4-FFF2-40B4-BE49-F238E27FC236}">
                <a16:creationId xmlns:a16="http://schemas.microsoft.com/office/drawing/2014/main" id="{6DF06896-1365-4C9F-B141-B1CAF61CC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39695" y="4076700"/>
            <a:ext cx="1517015" cy="108839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8DDC0B9-8B4F-405E-9DC5-587A15CA2816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6.7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的故事化功能</a:t>
            </a:r>
          </a:p>
        </p:txBody>
      </p:sp>
    </p:spTree>
    <p:extLst>
      <p:ext uri="{BB962C8B-B14F-4D97-AF65-F5344CB8AC3E}">
        <p14:creationId xmlns:p14="http://schemas.microsoft.com/office/powerpoint/2010/main" val="7862647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1813C797-2BB9-40AD-B0AB-6BBEDC15415B}"/>
              </a:ext>
            </a:extLst>
          </p:cNvPr>
          <p:cNvSpPr txBox="1">
            <a:spLocks/>
          </p:cNvSpPr>
          <p:nvPr/>
        </p:nvSpPr>
        <p:spPr bwMode="auto">
          <a:xfrm>
            <a:off x="1271166" y="459044"/>
            <a:ext cx="9649667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+mn-ea"/>
              </a:rPr>
              <a:t>Tableau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的数据故事的类型</a:t>
            </a: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139F29BF-65F3-496D-8E8A-888784B11CA4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94065198"/>
              </p:ext>
            </p:extLst>
          </p:nvPr>
        </p:nvGraphicFramePr>
        <p:xfrm>
          <a:off x="1980327" y="2176425"/>
          <a:ext cx="8533130" cy="2265740"/>
        </p:xfrm>
        <a:graphic>
          <a:graphicData uri="http://schemas.openxmlformats.org/drawingml/2006/table">
            <a:tbl>
              <a:tblPr firstRow="1" bandRow="1"/>
              <a:tblGrid>
                <a:gridCol w="4266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6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75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数据故事的类型</a:t>
                      </a:r>
                      <a:endParaRPr lang="en-US" altLang="en-US" sz="2000" b="1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</a:t>
                      </a:r>
                      <a:endParaRPr lang="en-US" altLang="en-US" sz="20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81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endParaRPr lang="en-US" sz="2000" b="1" dirty="0">
                        <a:solidFill>
                          <a:srgbClr val="3333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1" dirty="0">
                        <a:solidFill>
                          <a:srgbClr val="3333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1" dirty="0">
                        <a:solidFill>
                          <a:srgbClr val="3333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1" dirty="0">
                        <a:solidFill>
                          <a:srgbClr val="3333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000" b="1" dirty="0" err="1">
                          <a:solidFill>
                            <a:srgbClr val="333333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异常值（Outliers</a:t>
                      </a:r>
                      <a:r>
                        <a:rPr lang="en-US" sz="2000" b="1" dirty="0">
                          <a:solidFill>
                            <a:srgbClr val="333333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en-US" altLang="en-US" sz="2000" b="1" dirty="0">
                        <a:solidFill>
                          <a:srgbClr val="3333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2000" b="1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特征：侧重于叙述异常值或极端情况。切入点：为什么这个项目不同？举例：</a:t>
                      </a:r>
                      <a:r>
                        <a:rPr lang="en-US" sz="2000" b="1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Steph</a:t>
                      </a:r>
                      <a:r>
                        <a:rPr lang="en-US" sz="2000" b="1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 Loves </a:t>
                      </a:r>
                      <a:r>
                        <a:rPr lang="en-US" sz="2000" b="1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Data</a:t>
                      </a:r>
                      <a:r>
                        <a:rPr lang="en-US" sz="2000" b="1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设计的数据故事</a:t>
                      </a:r>
                      <a:r>
                        <a:rPr lang="en-US" sz="2000" b="1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——“求救</a:t>
                      </a:r>
                      <a:r>
                        <a:rPr lang="en-US" sz="2000" b="1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2015 </a:t>
                      </a:r>
                      <a:r>
                        <a:rPr lang="en-US" sz="2000" b="1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年圣诞活动</a:t>
                      </a:r>
                      <a:r>
                        <a:rPr lang="en-US" sz="2000" b="1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lang="en-US" sz="2000" b="1" dirty="0" err="1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S.O.S</a:t>
                      </a:r>
                      <a:r>
                        <a:rPr lang="en-US" sz="2000" b="1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等线" panose="02010600030101010101" charset="-122"/>
                        </a:rPr>
                        <a:t>. X-Mas Campaign 2015</a:t>
                      </a:r>
                      <a:r>
                        <a:rPr lang="en-US" sz="2000" b="1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cs typeface="宋体" panose="02010600030101010101" pitchFamily="2" charset="-122"/>
                        </a:rPr>
                        <a:t>）”</a:t>
                      </a:r>
                      <a:endParaRPr lang="en-US" altLang="en-US" sz="2000" b="1" dirty="0">
                        <a:latin typeface="华文仿宋" panose="02010600040101010101" pitchFamily="2" charset="-122"/>
                        <a:ea typeface="华文仿宋" panose="0201060004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5D74EF7C-2B26-474C-BB35-C8B5EF4E23BB}"/>
              </a:ext>
            </a:extLst>
          </p:cNvPr>
          <p:cNvSpPr txBox="1"/>
          <p:nvPr/>
        </p:nvSpPr>
        <p:spPr>
          <a:xfrm>
            <a:off x="7950243" y="4592504"/>
            <a:ext cx="2689404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</a:rPr>
              <a:t>(</a:t>
            </a:r>
            <a:r>
              <a:rPr lang="zh-CN" altLang="en-US" sz="1600" i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</a:rPr>
              <a:t>来源：</a:t>
            </a:r>
            <a:r>
              <a:rPr lang="en-US" sz="1600" i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</a:rPr>
              <a:t>Tableau</a:t>
            </a:r>
            <a:r>
              <a:rPr lang="zh-CN" altLang="en-US" sz="1600" i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</a:rPr>
              <a:t>官网</a:t>
            </a:r>
            <a:r>
              <a:rPr lang="en-US" sz="1600" i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1600" i="1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9" name="图片 70">
            <a:extLst>
              <a:ext uri="{FF2B5EF4-FFF2-40B4-BE49-F238E27FC236}">
                <a16:creationId xmlns:a16="http://schemas.microsoft.com/office/drawing/2014/main" id="{89BA4258-714E-433B-95D9-E78096D8C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8752" y="2752370"/>
            <a:ext cx="1147445" cy="110744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64E5C7E-C239-4B33-898D-8DB6D7DD221F}"/>
              </a:ext>
            </a:extLst>
          </p:cNvPr>
          <p:cNvSpPr txBox="1"/>
          <p:nvPr/>
        </p:nvSpPr>
        <p:spPr>
          <a:xfrm>
            <a:off x="5454650" y="-7620"/>
            <a:ext cx="2810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6.7 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的故事化功能</a:t>
            </a:r>
          </a:p>
        </p:txBody>
      </p:sp>
    </p:spTree>
    <p:extLst>
      <p:ext uri="{BB962C8B-B14F-4D97-AF65-F5344CB8AC3E}">
        <p14:creationId xmlns:p14="http://schemas.microsoft.com/office/powerpoint/2010/main" val="1145949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97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C2D0CB-95EF-45AE-B006-F769BF2A5A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573" y="476069"/>
            <a:ext cx="8653624" cy="590586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6127F37-0F54-4205-8854-82CE68D29F9E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</p:spTree>
    <p:extLst>
      <p:ext uri="{BB962C8B-B14F-4D97-AF65-F5344CB8AC3E}">
        <p14:creationId xmlns:p14="http://schemas.microsoft.com/office/powerpoint/2010/main" val="23845128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98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6F46C49-52B7-410A-B2F6-C0AFE17F947A}"/>
              </a:ext>
            </a:extLst>
          </p:cNvPr>
          <p:cNvSpPr txBox="1"/>
          <p:nvPr/>
        </p:nvSpPr>
        <p:spPr>
          <a:xfrm>
            <a:off x="5454649" y="-8692"/>
            <a:ext cx="179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结束</a:t>
            </a:r>
          </a:p>
        </p:txBody>
      </p:sp>
      <p:pic>
        <p:nvPicPr>
          <p:cNvPr id="21" name="Picture 20" descr="thankyou">
            <a:extLst>
              <a:ext uri="{FF2B5EF4-FFF2-40B4-BE49-F238E27FC236}">
                <a16:creationId xmlns:a16="http://schemas.microsoft.com/office/drawing/2014/main" id="{70D2A9BA-02AF-46A8-BA86-DE976D090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63752" y="692696"/>
            <a:ext cx="3960043" cy="2658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BD0C072-B7BF-4181-96ED-605FA04822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01" y="3991128"/>
            <a:ext cx="1992430" cy="199243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AC51716-CB74-4D19-B1E5-33CDF89A1938}"/>
              </a:ext>
            </a:extLst>
          </p:cNvPr>
          <p:cNvSpPr txBox="1"/>
          <p:nvPr/>
        </p:nvSpPr>
        <p:spPr>
          <a:xfrm>
            <a:off x="6776976" y="4122127"/>
            <a:ext cx="2093637" cy="1754326"/>
          </a:xfrm>
          <a:prstGeom prst="rect">
            <a:avLst/>
          </a:prstGeom>
          <a:solidFill>
            <a:srgbClr val="4472C4">
              <a:lumMod val="25000"/>
            </a:srgbClr>
          </a:solidFill>
          <a:ln w="48000" cap="flat" cmpd="thickThin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chaolemen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@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ruc.edu.cn</a:t>
            </a:r>
          </a:p>
        </p:txBody>
      </p:sp>
      <p:graphicFrame>
        <p:nvGraphicFramePr>
          <p:cNvPr id="24" name="内容占位符 9">
            <a:extLst>
              <a:ext uri="{FF2B5EF4-FFF2-40B4-BE49-F238E27FC236}">
                <a16:creationId xmlns:a16="http://schemas.microsoft.com/office/drawing/2014/main" id="{6CC93A7E-F4B8-4801-9568-6BDA2406B79A}"/>
              </a:ext>
            </a:extLst>
          </p:cNvPr>
          <p:cNvGraphicFramePr>
            <a:graphicFrameLocks/>
          </p:cNvGraphicFramePr>
          <p:nvPr/>
        </p:nvGraphicFramePr>
        <p:xfrm>
          <a:off x="787720" y="3906284"/>
          <a:ext cx="2690912" cy="2186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5" name="图片 24">
            <a:extLst>
              <a:ext uri="{FF2B5EF4-FFF2-40B4-BE49-F238E27FC236}">
                <a16:creationId xmlns:a16="http://schemas.microsoft.com/office/drawing/2014/main" id="{3B33673F-74F7-4394-97C4-F756A3207F4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2" t="40550" r="21962" b="27951"/>
          <a:stretch>
            <a:fillRect/>
          </a:stretch>
        </p:blipFill>
        <p:spPr>
          <a:xfrm>
            <a:off x="9480376" y="4021715"/>
            <a:ext cx="1926242" cy="192624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16A45EF-62F7-4DFA-9CBC-9E2F2CFCE3C1}"/>
              </a:ext>
            </a:extLst>
          </p:cNvPr>
          <p:cNvSpPr txBox="1"/>
          <p:nvPr/>
        </p:nvSpPr>
        <p:spPr>
          <a:xfrm flipH="1">
            <a:off x="9710640" y="6108433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black"/>
                </a:solidFill>
                <a:ea typeface="宋体" panose="02010600030101010101" pitchFamily="2" charset="-122"/>
              </a:rPr>
              <a:t>主讲人微信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829D0D7-BFD3-458B-8EC0-B114A39BE9AD}"/>
              </a:ext>
            </a:extLst>
          </p:cNvPr>
          <p:cNvSpPr txBox="1"/>
          <p:nvPr/>
        </p:nvSpPr>
        <p:spPr>
          <a:xfrm>
            <a:off x="976918" y="4124484"/>
            <a:ext cx="1944216" cy="1815882"/>
          </a:xfrm>
          <a:prstGeom prst="rect">
            <a:avLst/>
          </a:prstGeom>
          <a:gradFill rotWithShape="1">
            <a:gsLst>
              <a:gs pos="0">
                <a:srgbClr val="5B9BD5">
                  <a:shade val="47500"/>
                  <a:satMod val="137000"/>
                </a:srgbClr>
              </a:gs>
              <a:gs pos="55000">
                <a:srgbClr val="5B9BD5">
                  <a:shade val="69000"/>
                  <a:satMod val="137000"/>
                </a:srgbClr>
              </a:gs>
              <a:gs pos="100000">
                <a:srgbClr val="5B9BD5">
                  <a:shade val="98000"/>
                  <a:satMod val="137000"/>
                </a:srgbClr>
              </a:gs>
            </a:gsLst>
            <a:lin ang="16200000" scaled="0"/>
          </a:gradFill>
          <a:ln w="6350" cap="rnd" cmpd="sng" algn="ctr">
            <a:solidFill>
              <a:srgbClr val="5B9BD5">
                <a:shade val="95000"/>
                <a:satMod val="105000"/>
              </a:srgbClr>
            </a:solidFill>
            <a:prstDash val="solid"/>
          </a:ln>
          <a:effectLst>
            <a:outerShdw blurRad="39000" dist="254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数据故事化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朝乐门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电子工业出版社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2022</a:t>
            </a:r>
            <a:endParaRPr kumimoji="0" lang="zh-CN" altLang="zh-CN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EE5684E-0B3A-441D-8747-F626C0FA7901}"/>
              </a:ext>
            </a:extLst>
          </p:cNvPr>
          <p:cNvSpPr txBox="1"/>
          <p:nvPr/>
        </p:nvSpPr>
        <p:spPr>
          <a:xfrm>
            <a:off x="6379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Tableau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及其数据故事化功能</a:t>
            </a:r>
          </a:p>
        </p:txBody>
      </p:sp>
    </p:spTree>
    <p:extLst>
      <p:ext uri="{BB962C8B-B14F-4D97-AF65-F5344CB8AC3E}">
        <p14:creationId xmlns:p14="http://schemas.microsoft.com/office/powerpoint/2010/main" val="37698652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92adcdd-7c4f-4259-9fdb-2820e5200df3}"/>
  <p:tag name="TABLE_ENDDRAG_ORIGIN_RECT" val="732*336"/>
  <p:tag name="TABLE_ENDDRAG_RECT" val="144*225*732*33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92adcdd-7c4f-4259-9fdb-2820e5200df3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92adcdd-7c4f-4259-9fdb-2820e5200df3}"/>
  <p:tag name="TABLE_ENDDRAG_ORIGIN_RECT" val="692*312"/>
  <p:tag name="TABLE_ENDDRAG_RECT" val="145*150*692*31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92adcdd-7c4f-4259-9fdb-2820e5200df3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574278b-b13b-4425-8898-657c5d8dd00f}"/>
  <p:tag name="TABLE_ENDDRAG_ORIGIN_RECT" val="677*214"/>
  <p:tag name="TABLE_ENDDRAG_RECT" val="138*184*677*21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f184446-3244-4dff-892d-0373b4bbea60}"/>
  <p:tag name="TABLE_ENDDRAG_ORIGIN_RECT" val="678*189"/>
  <p:tag name="TABLE_ENDDRAG_RECT" val="144*225*678*18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dbe0de3-2401-4fc2-b4e6-3de0fe114aeb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4724</Words>
  <Application>Microsoft Office PowerPoint</Application>
  <PresentationFormat>宽屏</PresentationFormat>
  <Paragraphs>888</Paragraphs>
  <Slides>98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98</vt:i4>
      </vt:variant>
    </vt:vector>
  </HeadingPairs>
  <TitlesOfParts>
    <vt:vector size="110" baseType="lpstr">
      <vt:lpstr>等线</vt:lpstr>
      <vt:lpstr>等线 Light</vt:lpstr>
      <vt:lpstr>仿宋</vt:lpstr>
      <vt:lpstr>黑体</vt:lpstr>
      <vt:lpstr>华文仿宋</vt:lpstr>
      <vt:lpstr>华文中宋</vt:lpstr>
      <vt:lpstr>宋体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sun12345678916@outlook.com</dc:creator>
  <cp:lastModifiedBy>sun12345678916@outlook.com</cp:lastModifiedBy>
  <cp:revision>116</cp:revision>
  <dcterms:created xsi:type="dcterms:W3CDTF">2025-01-22T11:01:00Z</dcterms:created>
  <dcterms:modified xsi:type="dcterms:W3CDTF">2025-02-05T01:35:35Z</dcterms:modified>
</cp:coreProperties>
</file>